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9.xml" ContentType="application/vnd.openxmlformats-officedocument.presentationml.tags+xml"/>
  <Override PartName="/ppt/notesSlides/notesSlide30.xml" ContentType="application/vnd.openxmlformats-officedocument.presentationml.notesSlide+xml"/>
  <Override PartName="/ppt/tags/tag1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6.xml" ContentType="application/vnd.openxmlformats-officedocument.presentationml.notesSlide+xml"/>
  <Override PartName="/ppt/tags/tag20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95" r:id="rId2"/>
    <p:sldId id="378" r:id="rId3"/>
    <p:sldId id="434" r:id="rId4"/>
    <p:sldId id="447" r:id="rId5"/>
    <p:sldId id="435" r:id="rId6"/>
    <p:sldId id="431" r:id="rId7"/>
    <p:sldId id="437" r:id="rId8"/>
    <p:sldId id="432" r:id="rId9"/>
    <p:sldId id="442" r:id="rId10"/>
    <p:sldId id="443" r:id="rId11"/>
    <p:sldId id="444" r:id="rId12"/>
    <p:sldId id="445" r:id="rId13"/>
    <p:sldId id="438" r:id="rId14"/>
    <p:sldId id="439" r:id="rId15"/>
    <p:sldId id="440" r:id="rId16"/>
    <p:sldId id="441" r:id="rId17"/>
    <p:sldId id="446" r:id="rId18"/>
    <p:sldId id="413" r:id="rId19"/>
    <p:sldId id="414" r:id="rId20"/>
    <p:sldId id="417" r:id="rId21"/>
    <p:sldId id="416" r:id="rId22"/>
    <p:sldId id="418" r:id="rId23"/>
    <p:sldId id="419" r:id="rId24"/>
    <p:sldId id="420" r:id="rId25"/>
    <p:sldId id="421" r:id="rId26"/>
    <p:sldId id="401" r:id="rId27"/>
    <p:sldId id="402" r:id="rId28"/>
    <p:sldId id="393" r:id="rId29"/>
    <p:sldId id="395" r:id="rId30"/>
    <p:sldId id="396" r:id="rId31"/>
    <p:sldId id="397" r:id="rId32"/>
    <p:sldId id="398" r:id="rId33"/>
    <p:sldId id="399" r:id="rId34"/>
    <p:sldId id="400" r:id="rId35"/>
    <p:sldId id="379" r:id="rId36"/>
    <p:sldId id="436" r:id="rId37"/>
    <p:sldId id="381" r:id="rId38"/>
    <p:sldId id="428" r:id="rId39"/>
  </p:sldIdLst>
  <p:sldSz cx="9904413" cy="6859588"/>
  <p:notesSz cx="6797675" cy="9874250"/>
  <p:custDataLst>
    <p:tags r:id="rId42"/>
  </p:custDataLst>
  <p:defaultTextStyle>
    <a:defPPr>
      <a:defRPr lang="de-DE"/>
    </a:defPPr>
    <a:lvl1pPr marL="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7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821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700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79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85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44683B-7A0A-084D-9607-8642DB0EC32B}">
          <p14:sldIdLst>
            <p14:sldId id="295"/>
          </p14:sldIdLst>
        </p14:section>
        <p14:section name="Introduction" id="{39C54773-3119-AF4A-9AB7-E08A561CB80C}">
          <p14:sldIdLst>
            <p14:sldId id="378"/>
            <p14:sldId id="434"/>
            <p14:sldId id="447"/>
            <p14:sldId id="435"/>
          </p14:sldIdLst>
        </p14:section>
        <p14:section name="V1" id="{96EE9D1D-4967-FE4D-B145-11B698736CFD}">
          <p14:sldIdLst>
            <p14:sldId id="431"/>
            <p14:sldId id="437"/>
            <p14:sldId id="432"/>
            <p14:sldId id="442"/>
            <p14:sldId id="443"/>
            <p14:sldId id="444"/>
            <p14:sldId id="445"/>
            <p14:sldId id="438"/>
            <p14:sldId id="439"/>
            <p14:sldId id="440"/>
            <p14:sldId id="441"/>
          </p14:sldIdLst>
        </p14:section>
        <p14:section name="V2" id="{D6E5080B-4B0D-0142-BE43-BB5CBBD5CD63}">
          <p14:sldIdLst>
            <p14:sldId id="446"/>
            <p14:sldId id="413"/>
            <p14:sldId id="414"/>
            <p14:sldId id="417"/>
            <p14:sldId id="416"/>
            <p14:sldId id="418"/>
            <p14:sldId id="419"/>
            <p14:sldId id="420"/>
            <p14:sldId id="421"/>
          </p14:sldIdLst>
        </p14:section>
        <p14:section name="V3" id="{7F3CEDC0-ADBC-814E-8556-95C46534310F}">
          <p14:sldIdLst>
            <p14:sldId id="401"/>
            <p14:sldId id="402"/>
            <p14:sldId id="393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Summary" id="{49F51B4A-63B3-3643-898D-CD0C9BD6C84B}">
          <p14:sldIdLst>
            <p14:sldId id="379"/>
            <p14:sldId id="436"/>
            <p14:sldId id="381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87" userDrawn="1">
          <p15:clr>
            <a:srgbClr val="A4A3A4"/>
          </p15:clr>
        </p15:guide>
        <p15:guide id="3" orient="horz" pos="3986" userDrawn="1">
          <p15:clr>
            <a:srgbClr val="A4A3A4"/>
          </p15:clr>
        </p15:guide>
        <p15:guide id="4" orient="horz" pos="4046" userDrawn="1">
          <p15:clr>
            <a:srgbClr val="A4A3A4"/>
          </p15:clr>
        </p15:guide>
        <p15:guide id="5" orient="horz" pos="853" userDrawn="1">
          <p15:clr>
            <a:srgbClr val="A4A3A4"/>
          </p15:clr>
        </p15:guide>
        <p15:guide id="6" orient="horz" pos="572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pos="3172" userDrawn="1">
          <p15:clr>
            <a:srgbClr val="A4A3A4"/>
          </p15:clr>
        </p15:guide>
        <p15:guide id="10" pos="6207" userDrawn="1">
          <p15:clr>
            <a:srgbClr val="A4A3A4"/>
          </p15:clr>
        </p15:guide>
        <p15:guide id="11" pos="6104" userDrawn="1">
          <p15:clr>
            <a:srgbClr val="A4A3A4"/>
          </p15:clr>
        </p15:guide>
        <p15:guide id="12" pos="3026" userDrawn="1">
          <p15:clr>
            <a:srgbClr val="A4A3A4"/>
          </p15:clr>
        </p15:guide>
        <p15:guide id="13" pos="125" userDrawn="1">
          <p15:clr>
            <a:srgbClr val="A4A3A4"/>
          </p15:clr>
        </p15:guide>
        <p15:guide id="14" pos="5954" userDrawn="1">
          <p15:clr>
            <a:srgbClr val="A4A3A4"/>
          </p15:clr>
        </p15:guide>
        <p15:guide id="15" pos="2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74">
          <p15:clr>
            <a:srgbClr val="A4A3A4"/>
          </p15:clr>
        </p15:guide>
        <p15:guide id="2" pos="217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1111"/>
    <a:srgbClr val="9B1717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46133F9-99C3-4469-ADD7-513B06022441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H>
          <a:insideV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rgbClr val="000000">
              <a:lumMod val="10000"/>
              <a:lumOff val="90000"/>
            </a:srgbClr>
          </a:solidFill>
        </a:fill>
      </a:tcStyle>
    </a:band2H>
    <a:band1V>
      <a:tcTxStyle/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insideH>
          <a:insideV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insideV>
        </a:tcBdr>
        <a:fill>
          <a:solidFill>
            <a:srgbClr val="000000">
              <a:lumMod val="10000"/>
              <a:lumOff val="90000"/>
            </a:srgbClr>
          </a:solidFill>
        </a:fill>
      </a:tcStyle>
    </a:band1V>
    <a:band2V>
      <a:tcTxStyle/>
      <a:tcStyle>
        <a:tcBdr>
          <a:left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left>
          <a:right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40000"/>
                  <a:lumOff val="60000"/>
                </a:srgb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right>
          <a:top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000000"/>
              </a:solidFill>
            </a:ln>
          </a:left>
          <a:right>
            <a:ln w="9525" cmpd="sng">
              <a:solidFill>
                <a:srgbClr val="000000"/>
              </a:solidFill>
            </a:ln>
          </a:right>
          <a:top>
            <a:ln w="9525" cmpd="sng">
              <a:solidFill>
                <a:srgbClr val="000000"/>
              </a:solidFill>
            </a:ln>
          </a:top>
          <a:bottom>
            <a:ln w="9525" cmpd="sng">
              <a:solidFill>
                <a:srgbClr val="000000">
                  <a:lumMod val="34000"/>
                  <a:lumOff val="66000"/>
                </a:srgb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rgbClr val="000000">
              <a:lumMod val="20000"/>
              <a:lumOff val="8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0" autoAdjust="0"/>
    <p:restoredTop sz="81709" autoAdjust="0"/>
  </p:normalViewPr>
  <p:slideViewPr>
    <p:cSldViewPr snapToObjects="1" showGuides="1">
      <p:cViewPr varScale="1">
        <p:scale>
          <a:sx n="16" d="100"/>
          <a:sy n="16" d="100"/>
        </p:scale>
        <p:origin x="706" y="29"/>
      </p:cViewPr>
      <p:guideLst>
        <p:guide orient="horz" pos="709"/>
        <p:guide orient="horz" pos="187"/>
        <p:guide orient="horz" pos="3986"/>
        <p:guide orient="horz" pos="4046"/>
        <p:guide orient="horz" pos="853"/>
        <p:guide orient="horz" pos="572"/>
        <p:guide orient="horz"/>
        <p:guide pos="3172"/>
        <p:guide pos="6207"/>
        <p:guide pos="6104"/>
        <p:guide pos="3026"/>
        <p:guide pos="125"/>
        <p:guide pos="5954"/>
        <p:guide pos="2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>
        <p:scale>
          <a:sx n="118" d="100"/>
          <a:sy n="118" d="100"/>
        </p:scale>
        <p:origin x="3384" y="-1960"/>
      </p:cViewPr>
      <p:guideLst>
        <p:guide orient="horz" pos="3174"/>
        <p:guide pos="217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10/24/2025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2C4D34-2C19-43C3-91CC-9F2B4AC12977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78790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5821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43700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915795" algn="l" defTabSz="958215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394585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401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80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590" algn="l" defTabSz="95821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7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90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5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AB6AA-C356-BB1C-B36D-B991CCB74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2C7B0-FEB1-7152-B71D-3E10F3B50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AEBFF-E856-648D-5BF5-6058EF943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6E02E-CDCB-8E96-C1FE-7A6BFAC9C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0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F955-965C-33AC-D509-F1DAC6638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F23CBE-33C3-52F6-2FC6-4C570F2CC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85C9D2-A210-23E6-B7FF-A6DB800E9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0E14A-D836-B55D-F64E-8BE61FB8F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8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D996A-DDAC-8CB0-2751-F9D70B31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82419-3CA9-ED16-4C4D-4FD3B8F0DE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4439A-64EA-2C37-91FC-6BB314CEA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E3D2B-CC5B-FE26-ECCD-4EDA2764F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05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4DCA3-A879-17D1-B513-D52AB9732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6EA7B-5ED3-20F6-0A43-32B450624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AFB88-B933-A1D8-DCF5-2AE14CFA8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41507-B6E5-1881-736F-5CE5B5766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41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FE40-C631-4E6D-C0AA-564F4666E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611C01-4A7D-8625-E3CC-AE7EE4BCA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84C04-8E19-853F-99A0-F0A682C54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CA2B-9764-3748-1EEB-150D779C2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41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89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61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5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54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34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2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20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46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92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74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02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0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5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52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93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65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13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27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32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604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88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6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4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5E361-9054-6B54-432C-34207763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5473FB-C25C-9D69-1AF2-208B67470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B04E9-807E-318E-D2CD-29747717076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193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7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2E651-9685-64E0-8888-3DCEE9D2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A976B-063F-55EB-1CA0-CF215B16A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CE6F9-8FA0-6AFC-EABA-175483A27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FDBFB-17AC-91C4-6246-EA4387F5B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6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3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39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770" indent="0">
              <a:buNone/>
              <a:defRPr sz="1000"/>
            </a:lvl2pPr>
            <a:lvl3pPr marL="338455" indent="0">
              <a:buNone/>
              <a:defRPr sz="1000"/>
            </a:lvl3pPr>
            <a:lvl4pPr marL="535305" indent="0">
              <a:buNone/>
              <a:defRPr sz="1000"/>
            </a:lvl4pPr>
            <a:lvl5pPr marL="686435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95" indent="-188595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5"/>
              </a:spcBef>
              <a:buNone/>
              <a:defRPr sz="19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7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7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4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7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50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>
            <a:fillRect/>
          </a:stretch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11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603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35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70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95" indent="-188595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95" indent="-188595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anose="020B0604020202020204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9" name="think-cell Slide" r:id="rId4" imgW="7620" imgH="7620" progId="TCLayout.ActiveDocument.1">
                  <p:embed/>
                </p:oleObj>
              </mc:Choice>
              <mc:Fallback>
                <p:oleObj name="think-cell Slide" r:id="rId4" imgW="7620" imgH="7620" progId="TCLayout.ActiveDocument.1">
                  <p:embed/>
                  <p:pic>
                    <p:nvPicPr>
                      <p:cNvPr id="0" name="图片 180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720" indent="-172720">
              <a:buFont typeface="Arial" panose="020B0604020202020204" pitchFamily="34" charset="0"/>
              <a:buChar char="•"/>
              <a:defRPr sz="2100" baseline="0"/>
            </a:lvl1pPr>
            <a:lvl2pPr marL="363855" indent="-191770">
              <a:spcBef>
                <a:spcPts val="630"/>
              </a:spcBef>
              <a:buFont typeface="Arial" panose="020B0604020202020204" pitchFamily="34" charset="0"/>
              <a:buChar char="–"/>
              <a:defRPr sz="2100"/>
            </a:lvl2pPr>
            <a:lvl3pPr marL="508000" indent="-143510">
              <a:spcBef>
                <a:spcPts val="210"/>
              </a:spcBef>
              <a:buFont typeface="Arial" panose="020B0604020202020204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9" name="think-cell Slide" r:id="rId9" imgW="12700" imgH="12700" progId="TCLayout.ActiveDocument.1">
                  <p:embed/>
                </p:oleObj>
              </mc:Choice>
              <mc:Fallback>
                <p:oleObj name="think-cell Slide" r:id="rId9" imgW="12700" imgH="12700" progId="TCLayout.ActiveDocument.1">
                  <p:embed/>
                  <p:pic>
                    <p:nvPicPr>
                      <p:cNvPr id="0" name="图片 1296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/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/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marL="0" indent="0" algn="l" defTabSz="95821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anose="020B0604020202020204" pitchFamily="34" charset="0"/>
        </a:defRPr>
      </a:lvl1pPr>
    </p:titleStyle>
    <p:bodyStyle>
      <a:lvl1pPr marL="188595" indent="-188595" algn="l" defTabSz="958215" rtl="0" eaLnBrk="1" latinLnBrk="0" hangingPunct="1">
        <a:lnSpc>
          <a:spcPct val="90000"/>
        </a:lnSpc>
        <a:spcBef>
          <a:spcPts val="1465"/>
        </a:spcBef>
        <a:buClr>
          <a:schemeClr val="bg2"/>
        </a:buClr>
        <a:buSzPct val="100000"/>
        <a:buFont typeface="Arial" panose="020B0604020202020204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1pPr>
      <a:lvl2pPr marL="325755" indent="-133985" algn="l" defTabSz="958215" rtl="0" eaLnBrk="1" latinLnBrk="0" hangingPunct="1">
        <a:lnSpc>
          <a:spcPct val="90000"/>
        </a:lnSpc>
        <a:spcBef>
          <a:spcPts val="945"/>
        </a:spcBef>
        <a:buClr>
          <a:schemeClr val="bg2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2pPr>
      <a:lvl3pPr marL="513080" indent="-188595" algn="l" defTabSz="958215" rtl="0" eaLnBrk="1" latinLnBrk="0" hangingPunct="1">
        <a:lnSpc>
          <a:spcPct val="90000"/>
        </a:lnSpc>
        <a:spcBef>
          <a:spcPts val="630"/>
        </a:spcBef>
        <a:buClr>
          <a:schemeClr val="bg2"/>
        </a:buClr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3pPr>
      <a:lvl4pPr marL="663575" indent="-143510" algn="l" defTabSz="95821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4pPr>
      <a:lvl5pPr marL="807085" indent="-143510" algn="l" defTabSz="95821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anose="020B0604020202020204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anose="020B0604020202020204" pitchFamily="34" charset="0"/>
        </a:defRPr>
      </a:lvl5pPr>
      <a:lvl6pPr marL="2633980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40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19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985" indent="-239395" algn="l" defTabSz="958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821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700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79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85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401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80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590" algn="l" defTabSz="95821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rest/products/search?q=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3000/rest/products/search?q=%27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0.png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image" Target="../media/image79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tags" Target="../tags/tag13.xml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notesSlide" Target="../notesSlides/notesSlide34.xml"/><Relationship Id="rId10" Type="http://schemas.openxmlformats.org/officeDocument/2006/relationships/image" Target="../media/image9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93.svg"/><Relationship Id="rId3" Type="http://schemas.openxmlformats.org/officeDocument/2006/relationships/tags" Target="../tags/tag16.xml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92.png"/><Relationship Id="rId2" Type="http://schemas.openxmlformats.org/officeDocument/2006/relationships/tags" Target="../tags/tag15.xml"/><Relationship Id="rId16" Type="http://schemas.openxmlformats.org/officeDocument/2006/relationships/image" Target="../media/image106.svg"/><Relationship Id="rId20" Type="http://schemas.openxmlformats.org/officeDocument/2006/relationships/image" Target="../media/image95.svg"/><Relationship Id="rId1" Type="http://schemas.openxmlformats.org/officeDocument/2006/relationships/tags" Target="../tags/tag14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notesSlide" Target="../notesSlides/notesSlide35.xml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9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9.xml"/><Relationship Id="rId7" Type="http://schemas.openxmlformats.org/officeDocument/2006/relationships/image" Target="../media/image10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07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7" name="think-cell Slide" r:id="rId5" imgW="7620" imgH="7620" progId="TCLayout.ActiveDocument.1">
                  <p:embed/>
                </p:oleObj>
              </mc:Choice>
              <mc:Fallback>
                <p:oleObj name="think-cell Slide" r:id="rId5" imgW="7620" imgH="7620" progId="TCLayout.ActiveDocument.1">
                  <p:embed/>
                  <p:pic>
                    <p:nvPicPr>
                      <p:cNvPr id="0" name="图片 1910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71683" y="3542883"/>
            <a:ext cx="9361046" cy="49871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Information Security Project</a:t>
            </a:r>
            <a:endParaRPr lang="en-US" sz="2500" dirty="0">
              <a:latin typeface="Palatino Linotype" panose="02040502050505030304" pitchFamily="18" charset="0"/>
            </a:endParaRPr>
          </a:p>
        </p:txBody>
      </p:sp>
      <p:sp>
        <p:nvSpPr>
          <p:cNvPr id="10" name="标题 4"/>
          <p:cNvSpPr txBox="1"/>
          <p:nvPr/>
        </p:nvSpPr>
        <p:spPr bwMode="auto">
          <a:xfrm>
            <a:off x="271683" y="2283276"/>
            <a:ext cx="9361046" cy="103343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95793" tIns="47896" rIns="95793" bIns="47896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Eliminating Zero-Yuan Purchases: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Finding, Cracking, and Fixing Common Vulnerabilities in Shopping Websites</a:t>
            </a:r>
            <a:endParaRPr lang="en-US" sz="1800" dirty="0">
              <a:effectLst/>
              <a:latin typeface="Palatino Linotype" panose="0204050205050503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42F51AF2-220A-6247-8911-7648D843B7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157" y="609409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</a:t>
            </a:r>
            <a:r>
              <a:rPr lang="en-US" dirty="0" err="1"/>
              <a:t>YiMing</a:t>
            </a:r>
            <a:r>
              <a:rPr lang="en-US" dirty="0"/>
              <a:t> Jiang, Rui Hu, Yang Lan</a:t>
            </a:r>
          </a:p>
        </p:txBody>
      </p:sp>
      <p:sp>
        <p:nvSpPr>
          <p:cNvPr id="15" name="文本占位符 8">
            <a:extLst>
              <a:ext uri="{FF2B5EF4-FFF2-40B4-BE49-F238E27FC236}">
                <a16:creationId xmlns:a16="http://schemas.microsoft.com/office/drawing/2014/main" id="{B4963BC9-2F7D-F74C-890D-074E4CEF623C}"/>
              </a:ext>
            </a:extLst>
          </p:cNvPr>
          <p:cNvSpPr txBox="1"/>
          <p:nvPr/>
        </p:nvSpPr>
        <p:spPr>
          <a:xfrm>
            <a:off x="266199" y="5209844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13</a:t>
            </a:r>
            <a:r>
              <a:rPr lang="en-US" baseline="30000" dirty="0"/>
              <a:t>rd</a:t>
            </a:r>
            <a:r>
              <a:rPr lang="en-US" dirty="0"/>
              <a:t> Jan,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CE5B8-6703-6E93-8127-EB06CE73B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1EFC6D0-3EF3-A346-ACEF-925A5E98C545}"/>
              </a:ext>
            </a:extLst>
          </p:cNvPr>
          <p:cNvGrpSpPr/>
          <p:nvPr/>
        </p:nvGrpSpPr>
        <p:grpSpPr>
          <a:xfrm>
            <a:off x="91666" y="2287365"/>
            <a:ext cx="9721080" cy="3024336"/>
            <a:chOff x="91666" y="2385678"/>
            <a:chExt cx="9721080" cy="302433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68D13C-38A3-005C-78B7-0C15AA65D09A}"/>
                </a:ext>
              </a:extLst>
            </p:cNvPr>
            <p:cNvSpPr/>
            <p:nvPr/>
          </p:nvSpPr>
          <p:spPr>
            <a:xfrm>
              <a:off x="91666" y="2385678"/>
              <a:ext cx="9721080" cy="302433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F4B779-1FA7-2B13-C039-CB47E8546393}"/>
                </a:ext>
              </a:extLst>
            </p:cNvPr>
            <p:cNvSpPr txBox="1"/>
            <p:nvPr/>
          </p:nvSpPr>
          <p:spPr>
            <a:xfrm>
              <a:off x="5926415" y="3418273"/>
              <a:ext cx="3757390" cy="984885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anchor="ctr">
              <a:spAutoFit/>
            </a:bodyPr>
            <a:lstStyle/>
            <a:p>
              <a:pPr marL="228600" indent="-228600">
                <a:buAutoNum type="arabicPeriod"/>
              </a:pPr>
              <a:r>
                <a:rPr lang="zh-CN" altLang="en-US" sz="1200" dirty="0">
                  <a:latin typeface="Palatino Linotype" panose="02040502050505030304" pitchFamily="18" charset="0"/>
                </a:rPr>
                <a:t>Open </a:t>
              </a:r>
              <a:r>
                <a:rPr lang="en-US" altLang="zh-CN" sz="1200" b="0" i="0" u="none" strike="noStrike" dirty="0">
                  <a:solidFill>
                    <a:srgbClr val="1565C0"/>
                  </a:solidFill>
                  <a:effectLst/>
                  <a:latin typeface="Palatino Linotype" panose="02040502050505030304" pitchFamily="18" charset="0"/>
                  <a:hlinkClick r:id="rId3"/>
                </a:rPr>
                <a:t> </a:t>
              </a:r>
              <a:r>
                <a:rPr lang="en-US" altLang="zh-CN" sz="1100" dirty="0">
                  <a:solidFill>
                    <a:srgbClr val="1565C0"/>
                  </a:solidFill>
                  <a:latin typeface="Palatino Linotype" panose="02040502050505030304" pitchFamily="18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http://localhost:3000 </a:t>
              </a:r>
              <a:r>
                <a:rPr lang="en-US" altLang="zh-CN" sz="1100" dirty="0">
                  <a:solidFill>
                    <a:srgbClr val="1565C0"/>
                  </a:solidFill>
                  <a:latin typeface="Palatino Linotype" panose="02040502050505030304" pitchFamily="18" charset="0"/>
                </a:rPr>
                <a:t>/#/search </a:t>
              </a:r>
              <a:r>
                <a:rPr lang="zh-CN" altLang="en-US" sz="1200" dirty="0">
                  <a:latin typeface="Palatino Linotype" panose="02040502050505030304" pitchFamily="18" charset="0"/>
                </a:rPr>
                <a:t>and reload the page with F5 </a:t>
              </a:r>
              <a:r>
                <a:rPr lang="en-US" altLang="zh-CN" sz="1200" dirty="0">
                  <a:latin typeface="Palatino Linotype" panose="02040502050505030304" pitchFamily="18" charset="0"/>
                </a:rPr>
                <a:t>, </a:t>
              </a:r>
              <a:r>
                <a:rPr lang="zh-CN" altLang="en-US" sz="1200" dirty="0">
                  <a:latin typeface="Palatino Linotype" panose="02040502050505030304" pitchFamily="18" charset="0"/>
                </a:rPr>
                <a:t>observing the Network in browser’s DevTools</a:t>
              </a:r>
              <a:endParaRPr lang="en-US" altLang="zh-CN" sz="1200" dirty="0">
                <a:latin typeface="Palatino Linotype" panose="02040502050505030304" pitchFamily="18" charset="0"/>
              </a:endParaRPr>
            </a:p>
            <a:p>
              <a:pPr marL="228600" indent="-228600">
                <a:buAutoNum type="arabicPeriod"/>
              </a:pPr>
              <a:r>
                <a:rPr lang="en-US" altLang="zh-CN" sz="1100" b="0" i="0" dirty="0">
                  <a:solidFill>
                    <a:srgbClr val="333333"/>
                  </a:solidFill>
                  <a:effectLst/>
                  <a:latin typeface="Palatino Linotype" panose="02040502050505030304" pitchFamily="18" charset="0"/>
                </a:rPr>
                <a:t> </a:t>
              </a:r>
              <a:r>
                <a:rPr lang="en-US" altLang="zh-CN" sz="1100" b="0" i="0" u="none" strike="noStrike" dirty="0">
                  <a:solidFill>
                    <a:srgbClr val="1565C0"/>
                  </a:solidFill>
                  <a:effectLst/>
                  <a:latin typeface="Palatino Linotype" panose="02040502050505030304" pitchFamily="18" charset="0"/>
                  <a:hlinkClick r:id="rId3"/>
                </a:rPr>
                <a:t>http://localhost:3000/rest/products/search?q=</a:t>
              </a:r>
              <a:r>
                <a:rPr lang="en-US" altLang="zh-CN" sz="1100" b="0" i="0" dirty="0">
                  <a:solidFill>
                    <a:srgbClr val="333333"/>
                  </a:solidFill>
                  <a:effectLst/>
                  <a:latin typeface="Palatino Linotype" panose="02040502050505030304" pitchFamily="18" charset="0"/>
                </a:rPr>
                <a:t>  returns the product data.</a:t>
              </a:r>
              <a:endParaRPr lang="en-US" altLang="zh-CN" sz="1200" dirty="0">
                <a:latin typeface="Palatino Linotype" panose="0204050205050503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EE946D-1C1F-FEF7-C012-4250EF07D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90" y="2437061"/>
              <a:ext cx="5649308" cy="294731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E9E6F3-797E-304F-8550-135ED9E9A077}"/>
              </a:ext>
            </a:extLst>
          </p:cNvPr>
          <p:cNvGrpSpPr/>
          <p:nvPr/>
        </p:nvGrpSpPr>
        <p:grpSpPr>
          <a:xfrm>
            <a:off x="91666" y="5437734"/>
            <a:ext cx="9892613" cy="1388163"/>
            <a:chOff x="100152" y="5461397"/>
            <a:chExt cx="9892613" cy="13881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A9D4CBB-38EC-9410-83D5-5204734C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684" y="5461397"/>
              <a:ext cx="4938838" cy="13367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E35440-4344-533E-7799-1EB20C95434F}"/>
                </a:ext>
              </a:extLst>
            </p:cNvPr>
            <p:cNvSpPr/>
            <p:nvPr/>
          </p:nvSpPr>
          <p:spPr>
            <a:xfrm>
              <a:off x="100152" y="5473637"/>
              <a:ext cx="9721080" cy="1375923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AF90C6-F7AE-40C4-1891-E6F4E9EE6F13}"/>
                </a:ext>
              </a:extLst>
            </p:cNvPr>
            <p:cNvSpPr txBox="1"/>
            <p:nvPr/>
          </p:nvSpPr>
          <p:spPr>
            <a:xfrm>
              <a:off x="5348250" y="5780389"/>
              <a:ext cx="4033508" cy="1692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marL="228600" indent="-228600">
                <a:buAutoNum type="arabicPeriod" startAt="3"/>
              </a:pPr>
              <a:r>
                <a:rPr lang="en-US" altLang="zh-CN" sz="1100" dirty="0">
                  <a:solidFill>
                    <a:srgbClr val="333333"/>
                  </a:solidFill>
                  <a:latin typeface="Palatino Linotype" panose="02040502050505030304" pitchFamily="18" charset="0"/>
                </a:rPr>
                <a:t>Search: </a:t>
              </a:r>
              <a:r>
                <a:rPr lang="zh-CN" altLang="zh-CN" sz="1100" dirty="0">
                  <a:solidFill>
                    <a:srgbClr val="1565C0"/>
                  </a:solidFill>
                  <a:latin typeface="Palatino Linotype" panose="02040502050505030304" pitchFamily="18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http://localhost:3000/rest/products/search?q=‘</a:t>
              </a:r>
              <a:r>
                <a:rPr lang="zh-CN" altLang="zh-CN" sz="1100" dirty="0">
                  <a:solidFill>
                    <a:srgbClr val="1565C0"/>
                  </a:solidFill>
                  <a:latin typeface="Palatino Linotype" panose="02040502050505030304" pitchFamily="18" charset="0"/>
                </a:rPr>
                <a:t>;</a:t>
              </a:r>
              <a:endParaRPr lang="zh-CN" altLang="en-US" sz="1100" dirty="0">
                <a:solidFill>
                  <a:srgbClr val="333333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057982-276E-F2AA-6B0A-AFB89F859BE6}"/>
                </a:ext>
              </a:extLst>
            </p:cNvPr>
            <p:cNvSpPr txBox="1"/>
            <p:nvPr/>
          </p:nvSpPr>
          <p:spPr>
            <a:xfrm>
              <a:off x="5096480" y="6110967"/>
              <a:ext cx="4800519" cy="63094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2000" dirty="0">
                  <a:solidFill>
                    <a:srgbClr val="333333"/>
                  </a:solidFill>
                  <a:latin typeface="Palatino Linotype" panose="02040502050505030304" pitchFamily="18" charset="0"/>
                </a:rPr>
                <a:t>I</a:t>
              </a:r>
              <a:r>
                <a:rPr lang="en-US" altLang="zh-CN" sz="2000" b="0" i="0" dirty="0">
                  <a:solidFill>
                    <a:srgbClr val="333333"/>
                  </a:solidFill>
                  <a:effectLst/>
                  <a:latin typeface="Palatino Linotype" panose="02040502050505030304" pitchFamily="18" charset="0"/>
                </a:rPr>
                <a:t>ndicate SQL Injection is </a:t>
              </a:r>
            </a:p>
            <a:p>
              <a:pPr algn="ctr"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2000" b="0" i="0" dirty="0">
                  <a:solidFill>
                    <a:srgbClr val="333333"/>
                  </a:solidFill>
                  <a:effectLst/>
                  <a:latin typeface="Palatino Linotype" panose="02040502050505030304" pitchFamily="18" charset="0"/>
                </a:rPr>
                <a:t>indeed </a:t>
              </a:r>
              <a:r>
                <a:rPr lang="en-US" altLang="zh-CN" sz="2000" b="0" i="0" dirty="0">
                  <a:solidFill>
                    <a:srgbClr val="9B1717"/>
                  </a:solidFill>
                  <a:effectLst/>
                  <a:latin typeface="Palatino Linotype" panose="02040502050505030304" pitchFamily="18" charset="0"/>
                </a:rPr>
                <a:t>possible</a:t>
              </a:r>
              <a:r>
                <a:rPr lang="zh-CN" altLang="en-US" sz="2000" b="0" i="0" dirty="0">
                  <a:solidFill>
                    <a:srgbClr val="333333"/>
                  </a:solidFill>
                  <a:effectLst/>
                  <a:latin typeface="Palatino Linotype" panose="02040502050505030304" pitchFamily="18" charset="0"/>
                </a:rPr>
                <a:t>！</a:t>
              </a:r>
              <a:endParaRPr lang="zh-CN" altLang="en-US" sz="2000" dirty="0">
                <a:solidFill>
                  <a:srgbClr val="FF0000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D2A9E2-063E-DE6A-BCDE-A5C9F67BCC20}"/>
                </a:ext>
              </a:extLst>
            </p:cNvPr>
            <p:cNvSpPr txBox="1"/>
            <p:nvPr/>
          </p:nvSpPr>
          <p:spPr>
            <a:xfrm>
              <a:off x="9058042" y="5680361"/>
              <a:ext cx="934723" cy="36933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800" b="1" dirty="0">
                  <a:solidFill>
                    <a:srgbClr val="333333"/>
                  </a:solidFill>
                  <a:latin typeface="Palatino Linotype" panose="02040502050505030304" pitchFamily="18" charset="0"/>
                </a:rPr>
                <a:t>q = </a:t>
              </a:r>
              <a:r>
                <a:rPr lang="en-US" altLang="zh-CN" sz="1800" b="1" dirty="0">
                  <a:solidFill>
                    <a:srgbClr val="9B1717"/>
                  </a:solidFill>
                  <a:latin typeface="Palatino Linotype" panose="02040502050505030304" pitchFamily="18" charset="0"/>
                </a:rPr>
                <a:t>‘;</a:t>
              </a:r>
              <a:r>
                <a:rPr lang="en-US" altLang="zh-CN" sz="1800" b="1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 </a:t>
              </a:r>
              <a:endParaRPr lang="zh-CN" altLang="en-US" b="1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A2B6461-21C6-6F47-8353-C5704807774D}"/>
              </a:ext>
            </a:extLst>
          </p:cNvPr>
          <p:cNvSpPr txBox="1"/>
          <p:nvPr/>
        </p:nvSpPr>
        <p:spPr>
          <a:xfrm>
            <a:off x="415701" y="1047796"/>
            <a:ext cx="612067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#1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Find SQL injection point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2CC4762A-BD5E-A44D-AD6F-1D7E483AF1D5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0BEF8B-6572-8743-B091-7245173CA92C}"/>
              </a:ext>
            </a:extLst>
          </p:cNvPr>
          <p:cNvGrpSpPr/>
          <p:nvPr/>
        </p:nvGrpSpPr>
        <p:grpSpPr>
          <a:xfrm>
            <a:off x="289836" y="1524997"/>
            <a:ext cx="9323264" cy="576421"/>
            <a:chOff x="415701" y="1530070"/>
            <a:chExt cx="9323264" cy="576421"/>
          </a:xfrm>
        </p:grpSpPr>
        <p:sp>
          <p:nvSpPr>
            <p:cNvPr id="25" name="Rectangle: Rounded Corners 3">
              <a:extLst>
                <a:ext uri="{FF2B5EF4-FFF2-40B4-BE49-F238E27FC236}">
                  <a16:creationId xmlns:a16="http://schemas.microsoft.com/office/drawing/2014/main" id="{82120189-9DDE-2D40-AC90-2CF5AE24E005}"/>
                </a:ext>
              </a:extLst>
            </p:cNvPr>
            <p:cNvSpPr/>
            <p:nvPr/>
          </p:nvSpPr>
          <p:spPr>
            <a:xfrm>
              <a:off x="415701" y="1530070"/>
              <a:ext cx="2160240" cy="57642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Collect all users’ account 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Rectangle: Rounded Corners 5">
              <a:extLst>
                <a:ext uri="{FF2B5EF4-FFF2-40B4-BE49-F238E27FC236}">
                  <a16:creationId xmlns:a16="http://schemas.microsoft.com/office/drawing/2014/main" id="{7306086B-5F4F-FF46-91DA-843B8F3B51FF}"/>
                </a:ext>
              </a:extLst>
            </p:cNvPr>
            <p:cNvSpPr/>
            <p:nvPr/>
          </p:nvSpPr>
          <p:spPr>
            <a:xfrm>
              <a:off x="3925205" y="1532859"/>
              <a:ext cx="2304256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SQL Inject to attack the Verification of login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Rectangle: Rounded Corners 7">
              <a:extLst>
                <a:ext uri="{FF2B5EF4-FFF2-40B4-BE49-F238E27FC236}">
                  <a16:creationId xmlns:a16="http://schemas.microsoft.com/office/drawing/2014/main" id="{CDAF7167-F317-F744-AC34-90A2F0FA265B}"/>
                </a:ext>
              </a:extLst>
            </p:cNvPr>
            <p:cNvSpPr/>
            <p:nvPr/>
          </p:nvSpPr>
          <p:spPr>
            <a:xfrm>
              <a:off x="7578725" y="1532859"/>
              <a:ext cx="2160240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Buy things using money on account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Arrow: Right 8">
              <a:extLst>
                <a:ext uri="{FF2B5EF4-FFF2-40B4-BE49-F238E27FC236}">
                  <a16:creationId xmlns:a16="http://schemas.microsoft.com/office/drawing/2014/main" id="{E893D837-3DBE-7E40-9244-CFA04BF74786}"/>
                </a:ext>
              </a:extLst>
            </p:cNvPr>
            <p:cNvSpPr/>
            <p:nvPr/>
          </p:nvSpPr>
          <p:spPr>
            <a:xfrm>
              <a:off x="3050082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Arrow: Right 9">
              <a:extLst>
                <a:ext uri="{FF2B5EF4-FFF2-40B4-BE49-F238E27FC236}">
                  <a16:creationId xmlns:a16="http://schemas.microsoft.com/office/drawing/2014/main" id="{BB51C35E-D67B-E148-93A5-833E638BC2EF}"/>
                </a:ext>
              </a:extLst>
            </p:cNvPr>
            <p:cNvSpPr/>
            <p:nvPr/>
          </p:nvSpPr>
          <p:spPr>
            <a:xfrm>
              <a:off x="6706071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45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E128A-D3F9-A0D3-E537-4CD40CBDA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596575D-D7EF-B37E-1D86-469374290F08}"/>
              </a:ext>
            </a:extLst>
          </p:cNvPr>
          <p:cNvSpPr/>
          <p:nvPr/>
        </p:nvSpPr>
        <p:spPr>
          <a:xfrm>
            <a:off x="91666" y="2385678"/>
            <a:ext cx="9721080" cy="187875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3AD5AC8-119A-A22B-4E03-A3B66F5B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935" b="58935"/>
          <a:stretch/>
        </p:blipFill>
        <p:spPr>
          <a:xfrm>
            <a:off x="146968" y="2479181"/>
            <a:ext cx="5385594" cy="165124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014DF4A-C3BC-7DA7-BBE5-AA917E8052D7}"/>
              </a:ext>
            </a:extLst>
          </p:cNvPr>
          <p:cNvGrpSpPr/>
          <p:nvPr/>
        </p:nvGrpSpPr>
        <p:grpSpPr>
          <a:xfrm>
            <a:off x="6032326" y="2673710"/>
            <a:ext cx="2952328" cy="1485746"/>
            <a:chOff x="6032326" y="2673710"/>
            <a:chExt cx="2952328" cy="148574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A2D9663-A378-3E89-F297-46062BAA19B5}"/>
                </a:ext>
              </a:extLst>
            </p:cNvPr>
            <p:cNvSpPr/>
            <p:nvPr/>
          </p:nvSpPr>
          <p:spPr>
            <a:xfrm>
              <a:off x="6860418" y="2673710"/>
              <a:ext cx="2124236" cy="550802"/>
            </a:xfrm>
            <a:prstGeom prst="roundRect">
              <a:avLst/>
            </a:prstGeom>
            <a:solidFill>
              <a:schemeClr val="accent3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400" dirty="0">
                  <a:solidFill>
                    <a:schemeClr val="bg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')) UNION SELECT * FROM </a:t>
              </a:r>
              <a:r>
                <a:rPr lang="en-US" altLang="zh-CN" sz="1400" b="1" dirty="0">
                  <a:solidFill>
                    <a:schemeClr val="bg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1400" dirty="0">
                  <a:solidFill>
                    <a:schemeClr val="bg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 --</a:t>
              </a: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13355592-7FBE-ED82-D83F-634ED0836FB0}"/>
                </a:ext>
              </a:extLst>
            </p:cNvPr>
            <p:cNvSpPr/>
            <p:nvPr/>
          </p:nvSpPr>
          <p:spPr>
            <a:xfrm>
              <a:off x="7652506" y="3296520"/>
              <a:ext cx="576064" cy="234744"/>
            </a:xfrm>
            <a:prstGeom prst="downArrow">
              <a:avLst/>
            </a:prstGeom>
            <a:solidFill>
              <a:schemeClr val="accent3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69FBF01-D22E-AF46-E3B3-FFD6648CA51D}"/>
                </a:ext>
              </a:extLst>
            </p:cNvPr>
            <p:cNvSpPr/>
            <p:nvPr/>
          </p:nvSpPr>
          <p:spPr>
            <a:xfrm>
              <a:off x="6860418" y="3595584"/>
              <a:ext cx="2124236" cy="55080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400" dirty="0">
                  <a:solidFill>
                    <a:srgbClr val="9B1717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no such table: 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4E863D-BFD8-2BC9-6765-87FA14B0E59C}"/>
                </a:ext>
              </a:extLst>
            </p:cNvPr>
            <p:cNvSpPr txBox="1"/>
            <p:nvPr/>
          </p:nvSpPr>
          <p:spPr>
            <a:xfrm>
              <a:off x="6032326" y="3636236"/>
              <a:ext cx="864096" cy="52322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SQLITE</a:t>
              </a:r>
            </a:p>
            <a:p>
              <a:r>
                <a:rPr lang="en-US" altLang="zh-CN" sz="1400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ERROR</a:t>
              </a:r>
              <a:endParaRPr lang="zh-CN" altLang="en-US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A8BE9B-0070-DF9F-210F-6B30E15005E7}"/>
                </a:ext>
              </a:extLst>
            </p:cNvPr>
            <p:cNvSpPr txBox="1"/>
            <p:nvPr/>
          </p:nvSpPr>
          <p:spPr>
            <a:xfrm>
              <a:off x="6439094" y="2699410"/>
              <a:ext cx="265599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q</a:t>
              </a:r>
              <a:endParaRPr lang="zh-CN" altLang="en-US" sz="1600" dirty="0"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Arrow: Down 43">
            <a:extLst>
              <a:ext uri="{FF2B5EF4-FFF2-40B4-BE49-F238E27FC236}">
                <a16:creationId xmlns:a16="http://schemas.microsoft.com/office/drawing/2014/main" id="{002B33AA-208D-AD70-4E7E-77847F327C81}"/>
              </a:ext>
            </a:extLst>
          </p:cNvPr>
          <p:cNvSpPr/>
          <p:nvPr/>
        </p:nvSpPr>
        <p:spPr>
          <a:xfrm>
            <a:off x="4439664" y="4353288"/>
            <a:ext cx="648330" cy="232902"/>
          </a:xfrm>
          <a:prstGeom prst="downArrow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BCCFD-7760-5C37-9E95-061DB3DDAD14}"/>
              </a:ext>
            </a:extLst>
          </p:cNvPr>
          <p:cNvSpPr txBox="1"/>
          <p:nvPr/>
        </p:nvSpPr>
        <p:spPr>
          <a:xfrm>
            <a:off x="5178934" y="4356699"/>
            <a:ext cx="2122376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solidFill>
                  <a:srgbClr val="9B1717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Guess the table name !</a:t>
            </a:r>
            <a:endParaRPr lang="zh-CN" altLang="en-US" sz="1600" b="1" dirty="0">
              <a:solidFill>
                <a:srgbClr val="9B1717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E54057-B2AB-BFB1-1167-08141095458E}"/>
              </a:ext>
            </a:extLst>
          </p:cNvPr>
          <p:cNvSpPr/>
          <p:nvPr/>
        </p:nvSpPr>
        <p:spPr>
          <a:xfrm>
            <a:off x="71852" y="4674179"/>
            <a:ext cx="9721080" cy="216733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54A650-78A4-F42A-955E-43B5A87CC9F8}"/>
              </a:ext>
            </a:extLst>
          </p:cNvPr>
          <p:cNvGrpSpPr/>
          <p:nvPr/>
        </p:nvGrpSpPr>
        <p:grpSpPr>
          <a:xfrm>
            <a:off x="6028921" y="4980288"/>
            <a:ext cx="2952328" cy="1797878"/>
            <a:chOff x="6032326" y="2673710"/>
            <a:chExt cx="2952328" cy="179787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F8FD427-4987-43F4-430F-7EB3B60C4937}"/>
                </a:ext>
              </a:extLst>
            </p:cNvPr>
            <p:cNvSpPr/>
            <p:nvPr/>
          </p:nvSpPr>
          <p:spPr>
            <a:xfrm>
              <a:off x="6860418" y="2673710"/>
              <a:ext cx="2124236" cy="550802"/>
            </a:xfrm>
            <a:prstGeom prst="roundRect">
              <a:avLst/>
            </a:prstGeom>
            <a:solidFill>
              <a:schemeClr val="accent3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400" dirty="0">
                  <a:solidFill>
                    <a:schemeClr val="bg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')) UNION SELECT * FROM </a:t>
              </a:r>
              <a:r>
                <a:rPr lang="en-US" altLang="zh-CN" sz="1400" b="1" dirty="0">
                  <a:solidFill>
                    <a:schemeClr val="bg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Users</a:t>
              </a:r>
              <a:r>
                <a:rPr lang="en-US" altLang="zh-CN" sz="1400" dirty="0">
                  <a:solidFill>
                    <a:schemeClr val="bg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 --</a:t>
              </a: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73387395-E31D-166F-3A44-47739387A241}"/>
                </a:ext>
              </a:extLst>
            </p:cNvPr>
            <p:cNvSpPr/>
            <p:nvPr/>
          </p:nvSpPr>
          <p:spPr>
            <a:xfrm>
              <a:off x="7652506" y="3296520"/>
              <a:ext cx="576064" cy="234744"/>
            </a:xfrm>
            <a:prstGeom prst="downArrow">
              <a:avLst/>
            </a:prstGeom>
            <a:solidFill>
              <a:schemeClr val="accent3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97D8976-2A89-A79B-B637-F1E5A96A52A5}"/>
                </a:ext>
              </a:extLst>
            </p:cNvPr>
            <p:cNvSpPr/>
            <p:nvPr/>
          </p:nvSpPr>
          <p:spPr>
            <a:xfrm>
              <a:off x="6860418" y="3564889"/>
              <a:ext cx="2124236" cy="90669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rgbClr val="9B1717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The left and right of UNION do not have the same number of result columns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CE01E6-D300-4DAB-7302-F6612D0CEE72}"/>
                </a:ext>
              </a:extLst>
            </p:cNvPr>
            <p:cNvSpPr txBox="1"/>
            <p:nvPr/>
          </p:nvSpPr>
          <p:spPr>
            <a:xfrm>
              <a:off x="6032326" y="3636236"/>
              <a:ext cx="864096" cy="52322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SQLITE</a:t>
              </a:r>
            </a:p>
            <a:p>
              <a:r>
                <a:rPr lang="en-US" altLang="zh-CN" sz="1400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ERROR</a:t>
              </a:r>
              <a:endParaRPr lang="zh-CN" altLang="en-US" sz="1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ACB34B-AA26-D0EF-A681-AB8600482065}"/>
                </a:ext>
              </a:extLst>
            </p:cNvPr>
            <p:cNvSpPr txBox="1"/>
            <p:nvPr/>
          </p:nvSpPr>
          <p:spPr>
            <a:xfrm>
              <a:off x="6439094" y="2699410"/>
              <a:ext cx="265599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q</a:t>
              </a:r>
              <a:endParaRPr lang="zh-CN" altLang="en-US" sz="1600" dirty="0"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3239575-FBC4-9B1D-B4C1-2D45B0B26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8" y="4853702"/>
            <a:ext cx="5577214" cy="123677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84B93BB-B179-B8E6-A8C6-B383356B5CFD}"/>
              </a:ext>
            </a:extLst>
          </p:cNvPr>
          <p:cNvSpPr txBox="1"/>
          <p:nvPr/>
        </p:nvSpPr>
        <p:spPr>
          <a:xfrm>
            <a:off x="1753116" y="6407502"/>
            <a:ext cx="2883738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solidFill>
                  <a:srgbClr val="74111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Yes! We get table name “users”</a:t>
            </a:r>
            <a:endParaRPr lang="zh-CN" altLang="en-US" sz="1600" b="1" dirty="0">
              <a:solidFill>
                <a:srgbClr val="74111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13915-5718-0F41-B2F5-11090617DD53}"/>
              </a:ext>
            </a:extLst>
          </p:cNvPr>
          <p:cNvSpPr txBox="1"/>
          <p:nvPr/>
        </p:nvSpPr>
        <p:spPr>
          <a:xfrm>
            <a:off x="415701" y="1047796"/>
            <a:ext cx="612067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#2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Do SQL injection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BB2FE2C1-C6DD-264E-B51E-7F57F1C7AC87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5B492C-30D5-5B46-B524-F709A6713594}"/>
              </a:ext>
            </a:extLst>
          </p:cNvPr>
          <p:cNvGrpSpPr/>
          <p:nvPr/>
        </p:nvGrpSpPr>
        <p:grpSpPr>
          <a:xfrm>
            <a:off x="289836" y="1524997"/>
            <a:ext cx="9323264" cy="576421"/>
            <a:chOff x="415701" y="1530070"/>
            <a:chExt cx="9323264" cy="576421"/>
          </a:xfrm>
        </p:grpSpPr>
        <p:sp>
          <p:nvSpPr>
            <p:cNvPr id="54" name="Rectangle: Rounded Corners 3">
              <a:extLst>
                <a:ext uri="{FF2B5EF4-FFF2-40B4-BE49-F238E27FC236}">
                  <a16:creationId xmlns:a16="http://schemas.microsoft.com/office/drawing/2014/main" id="{68415746-AF84-3148-9389-21F3C1FE26FA}"/>
                </a:ext>
              </a:extLst>
            </p:cNvPr>
            <p:cNvSpPr/>
            <p:nvPr/>
          </p:nvSpPr>
          <p:spPr>
            <a:xfrm>
              <a:off x="415701" y="1530070"/>
              <a:ext cx="2160240" cy="57642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Collect all users’ account 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Rectangle: Rounded Corners 5">
              <a:extLst>
                <a:ext uri="{FF2B5EF4-FFF2-40B4-BE49-F238E27FC236}">
                  <a16:creationId xmlns:a16="http://schemas.microsoft.com/office/drawing/2014/main" id="{DD5FB9B1-C872-AB49-A00A-B41048D46721}"/>
                </a:ext>
              </a:extLst>
            </p:cNvPr>
            <p:cNvSpPr/>
            <p:nvPr/>
          </p:nvSpPr>
          <p:spPr>
            <a:xfrm>
              <a:off x="3925205" y="1532859"/>
              <a:ext cx="2304256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SQL Inject to attack the Verification of login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Rectangle: Rounded Corners 7">
              <a:extLst>
                <a:ext uri="{FF2B5EF4-FFF2-40B4-BE49-F238E27FC236}">
                  <a16:creationId xmlns:a16="http://schemas.microsoft.com/office/drawing/2014/main" id="{BE1AA5F6-0136-4C46-A5B6-6BF200FE9445}"/>
                </a:ext>
              </a:extLst>
            </p:cNvPr>
            <p:cNvSpPr/>
            <p:nvPr/>
          </p:nvSpPr>
          <p:spPr>
            <a:xfrm>
              <a:off x="7578725" y="1532859"/>
              <a:ext cx="2160240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Buy things using money on account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Arrow: Right 8">
              <a:extLst>
                <a:ext uri="{FF2B5EF4-FFF2-40B4-BE49-F238E27FC236}">
                  <a16:creationId xmlns:a16="http://schemas.microsoft.com/office/drawing/2014/main" id="{337232B9-E7C4-694D-AF4A-4B868DA60A8B}"/>
                </a:ext>
              </a:extLst>
            </p:cNvPr>
            <p:cNvSpPr/>
            <p:nvPr/>
          </p:nvSpPr>
          <p:spPr>
            <a:xfrm>
              <a:off x="3050082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Arrow: Right 9">
              <a:extLst>
                <a:ext uri="{FF2B5EF4-FFF2-40B4-BE49-F238E27FC236}">
                  <a16:creationId xmlns:a16="http://schemas.microsoft.com/office/drawing/2014/main" id="{EB144E61-1BAB-D741-AD76-D98111606388}"/>
                </a:ext>
              </a:extLst>
            </p:cNvPr>
            <p:cNvSpPr/>
            <p:nvPr/>
          </p:nvSpPr>
          <p:spPr>
            <a:xfrm>
              <a:off x="6706071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57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686C-E772-3EC3-118E-329BB135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C2B888-9EE5-634E-5963-8FC371B1B0E1}"/>
              </a:ext>
            </a:extLst>
          </p:cNvPr>
          <p:cNvSpPr txBox="1"/>
          <p:nvPr/>
        </p:nvSpPr>
        <p:spPr>
          <a:xfrm>
            <a:off x="2647950" y="2649802"/>
            <a:ext cx="4953504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Find the right number of returned columns</a:t>
            </a:r>
            <a:endParaRPr lang="zh-CN" altLang="en-US" sz="1600" b="1" dirty="0">
              <a:solidFill>
                <a:srgbClr val="9B1717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84EE02-C319-97F1-CD8A-6589D7A79FFE}"/>
              </a:ext>
            </a:extLst>
          </p:cNvPr>
          <p:cNvGrpSpPr/>
          <p:nvPr/>
        </p:nvGrpSpPr>
        <p:grpSpPr>
          <a:xfrm>
            <a:off x="260322" y="3203028"/>
            <a:ext cx="2545560" cy="550802"/>
            <a:chOff x="6439094" y="2673710"/>
            <a:chExt cx="2545560" cy="55080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6E018D3-2217-4367-535B-7EED71F422B5}"/>
                </a:ext>
              </a:extLst>
            </p:cNvPr>
            <p:cNvSpPr/>
            <p:nvPr/>
          </p:nvSpPr>
          <p:spPr>
            <a:xfrm>
              <a:off x="6860418" y="2673710"/>
              <a:ext cx="2124236" cy="550802"/>
            </a:xfrm>
            <a:prstGeom prst="roundRect">
              <a:avLst/>
            </a:prstGeom>
            <a:solidFill>
              <a:schemeClr val="accent3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400" dirty="0">
                  <a:solidFill>
                    <a:schemeClr val="bg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')) UNION SELECT ‘1’ FROM </a:t>
              </a:r>
              <a:r>
                <a:rPr lang="en-US" altLang="zh-CN" sz="1400" b="1" dirty="0">
                  <a:solidFill>
                    <a:schemeClr val="bg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Users</a:t>
              </a:r>
              <a:r>
                <a:rPr lang="en-US" altLang="zh-CN" sz="1400" dirty="0">
                  <a:solidFill>
                    <a:schemeClr val="bg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 --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9D0503-396D-7C3B-C509-B6D9A38072EB}"/>
                </a:ext>
              </a:extLst>
            </p:cNvPr>
            <p:cNvSpPr txBox="1"/>
            <p:nvPr/>
          </p:nvSpPr>
          <p:spPr>
            <a:xfrm>
              <a:off x="6439094" y="2699410"/>
              <a:ext cx="265599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q</a:t>
              </a:r>
              <a:endParaRPr lang="zh-CN" altLang="en-US" sz="1600" b="1" dirty="0"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BD9A022-7894-0663-F857-0AA4951FAB38}"/>
              </a:ext>
            </a:extLst>
          </p:cNvPr>
          <p:cNvSpPr/>
          <p:nvPr/>
        </p:nvSpPr>
        <p:spPr>
          <a:xfrm>
            <a:off x="3385368" y="3203028"/>
            <a:ext cx="2124236" cy="550802"/>
          </a:xfrm>
          <a:prstGeom prst="round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')) UNION SELECT ‘1’,’2’ FROM </a:t>
            </a:r>
            <a:r>
              <a:rPr lang="en-US" altLang="zh-CN" sz="1400" b="1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Users</a:t>
            </a:r>
            <a:r>
              <a:rPr lang="en-US" altLang="zh-CN" sz="1400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 --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A5043F-F48C-DAA5-B625-704F8B588783}"/>
              </a:ext>
            </a:extLst>
          </p:cNvPr>
          <p:cNvSpPr/>
          <p:nvPr/>
        </p:nvSpPr>
        <p:spPr>
          <a:xfrm>
            <a:off x="6702488" y="3203028"/>
            <a:ext cx="2840228" cy="550802"/>
          </a:xfrm>
          <a:prstGeom prst="round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‘)) UNION SELECT ‘1’,’2’,’3’, ‘4’,’5’,’6’, ‘7’,’8’,’9’ FROM </a:t>
            </a:r>
            <a:r>
              <a:rPr lang="en-US" altLang="zh-CN" sz="1400" b="1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Users</a:t>
            </a:r>
            <a:r>
              <a:rPr lang="en-US" altLang="zh-CN" sz="1400" dirty="0">
                <a:solidFill>
                  <a:schemeClr val="bg1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 --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E110E7FA-0DB0-85D2-D14D-9A1293CCEE77}"/>
              </a:ext>
            </a:extLst>
          </p:cNvPr>
          <p:cNvSpPr/>
          <p:nvPr/>
        </p:nvSpPr>
        <p:spPr>
          <a:xfrm>
            <a:off x="5665329" y="3337578"/>
            <a:ext cx="810090" cy="307777"/>
          </a:xfrm>
          <a:prstGeom prst="striped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C557598-54F0-B6EE-6EA1-D6FBB764DCE8}"/>
              </a:ext>
            </a:extLst>
          </p:cNvPr>
          <p:cNvSpPr/>
          <p:nvPr/>
        </p:nvSpPr>
        <p:spPr>
          <a:xfrm>
            <a:off x="2917980" y="3331039"/>
            <a:ext cx="311663" cy="27968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A29D3-4873-60BC-4E5E-E41FF589747F}"/>
              </a:ext>
            </a:extLst>
          </p:cNvPr>
          <p:cNvCxnSpPr>
            <a:cxnSpLocks/>
          </p:cNvCxnSpPr>
          <p:nvPr/>
        </p:nvCxnSpPr>
        <p:spPr>
          <a:xfrm>
            <a:off x="199678" y="2385678"/>
            <a:ext cx="9433048" cy="0"/>
          </a:xfrm>
          <a:prstGeom prst="line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DA74D52-564C-A585-FD55-CA3A829E2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57" y="3871233"/>
            <a:ext cx="4732775" cy="27010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A28891-061B-549E-AFE8-EB81AE97EA0B}"/>
              </a:ext>
            </a:extLst>
          </p:cNvPr>
          <p:cNvSpPr txBox="1"/>
          <p:nvPr/>
        </p:nvSpPr>
        <p:spPr>
          <a:xfrm>
            <a:off x="5722758" y="4257886"/>
            <a:ext cx="4270007" cy="3077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Yes ! We got right number of returned columns!!!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460A36-7CFD-BC02-22AA-AA0B25E0DA59}"/>
              </a:ext>
            </a:extLst>
          </p:cNvPr>
          <p:cNvSpPr txBox="1"/>
          <p:nvPr/>
        </p:nvSpPr>
        <p:spPr>
          <a:xfrm>
            <a:off x="5621355" y="4996550"/>
            <a:ext cx="4011371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宋体" panose="02010600030101010101" pitchFamily="2" charset="-122"/>
              </a:rPr>
              <a:t>But there is no users’ information in the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宋体" panose="02010600030101010101" pitchFamily="2" charset="-122"/>
              </a:rPr>
              <a:t>That’s because ‘1’,’2’</a:t>
            </a:r>
            <a:r>
              <a:rPr lang="zh-CN" altLang="en-US" sz="1400" dirty="0">
                <a:latin typeface="Palatino Linotype" panose="0204050205050503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latin typeface="Palatino Linotype" panose="02040502050505030304" pitchFamily="18" charset="0"/>
                <a:ea typeface="宋体" panose="02010600030101010101" pitchFamily="2" charset="-122"/>
              </a:rPr>
              <a:t>…</a:t>
            </a:r>
            <a:r>
              <a:rPr lang="zh-CN" altLang="en-US" sz="1400" dirty="0">
                <a:latin typeface="Palatino Linotype" panose="0204050205050503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latin typeface="Palatino Linotype" panose="02040502050505030304" pitchFamily="18" charset="0"/>
                <a:ea typeface="宋体" panose="02010600030101010101" pitchFamily="2" charset="-122"/>
              </a:rPr>
              <a:t>are </a:t>
            </a:r>
            <a:r>
              <a:rPr lang="en-US" altLang="zh-CN" sz="1400" b="1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not right column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Palatino Linotype" panose="02040502050505030304" pitchFamily="18" charset="0"/>
                <a:ea typeface="宋体" panose="02010600030101010101" pitchFamily="2" charset="-122"/>
              </a:rPr>
              <a:t>We should </a:t>
            </a:r>
            <a:r>
              <a:rPr lang="en-US" altLang="zh-CN" sz="1400" b="1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guess</a:t>
            </a:r>
            <a:r>
              <a:rPr lang="en-US" altLang="zh-CN" sz="1400" dirty="0">
                <a:latin typeface="Palatino Linotype" panose="02040502050505030304" pitchFamily="18" charset="0"/>
                <a:ea typeface="宋体" panose="02010600030101010101" pitchFamily="2" charset="-122"/>
              </a:rPr>
              <a:t> the right column name that contains information needed.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F4717D-A090-CD45-915A-FDD4FF1CB37D}"/>
              </a:ext>
            </a:extLst>
          </p:cNvPr>
          <p:cNvSpPr txBox="1"/>
          <p:nvPr/>
        </p:nvSpPr>
        <p:spPr>
          <a:xfrm>
            <a:off x="415701" y="1047796"/>
            <a:ext cx="612067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#3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Get the User’s Account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510EC4B7-E2CF-574B-B12F-FF36D6A5E612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4B6FA1-DADC-6A40-A4DD-AFD6E183BE58}"/>
              </a:ext>
            </a:extLst>
          </p:cNvPr>
          <p:cNvGrpSpPr/>
          <p:nvPr/>
        </p:nvGrpSpPr>
        <p:grpSpPr>
          <a:xfrm>
            <a:off x="289836" y="1524997"/>
            <a:ext cx="9323264" cy="576421"/>
            <a:chOff x="415701" y="1530070"/>
            <a:chExt cx="9323264" cy="576421"/>
          </a:xfrm>
        </p:grpSpPr>
        <p:sp>
          <p:nvSpPr>
            <p:cNvPr id="35" name="Rectangle: Rounded Corners 3">
              <a:extLst>
                <a:ext uri="{FF2B5EF4-FFF2-40B4-BE49-F238E27FC236}">
                  <a16:creationId xmlns:a16="http://schemas.microsoft.com/office/drawing/2014/main" id="{35825CA8-AE17-A34A-925E-0A8D9B9896A9}"/>
                </a:ext>
              </a:extLst>
            </p:cNvPr>
            <p:cNvSpPr/>
            <p:nvPr/>
          </p:nvSpPr>
          <p:spPr>
            <a:xfrm>
              <a:off x="415701" y="1530070"/>
              <a:ext cx="2160240" cy="57642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Collect all users’ account 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Rectangle: Rounded Corners 5">
              <a:extLst>
                <a:ext uri="{FF2B5EF4-FFF2-40B4-BE49-F238E27FC236}">
                  <a16:creationId xmlns:a16="http://schemas.microsoft.com/office/drawing/2014/main" id="{22444451-76E7-DC4C-88D4-F70955810A2A}"/>
                </a:ext>
              </a:extLst>
            </p:cNvPr>
            <p:cNvSpPr/>
            <p:nvPr/>
          </p:nvSpPr>
          <p:spPr>
            <a:xfrm>
              <a:off x="3925205" y="1532859"/>
              <a:ext cx="2304256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SQL Inject to attack the Verification of login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Rectangle: Rounded Corners 7">
              <a:extLst>
                <a:ext uri="{FF2B5EF4-FFF2-40B4-BE49-F238E27FC236}">
                  <a16:creationId xmlns:a16="http://schemas.microsoft.com/office/drawing/2014/main" id="{1BE6A637-5793-D54A-A739-D6903F002B1D}"/>
                </a:ext>
              </a:extLst>
            </p:cNvPr>
            <p:cNvSpPr/>
            <p:nvPr/>
          </p:nvSpPr>
          <p:spPr>
            <a:xfrm>
              <a:off x="7578725" y="1532859"/>
              <a:ext cx="2160240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Buy things using money on account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Arrow: Right 8">
              <a:extLst>
                <a:ext uri="{FF2B5EF4-FFF2-40B4-BE49-F238E27FC236}">
                  <a16:creationId xmlns:a16="http://schemas.microsoft.com/office/drawing/2014/main" id="{42EDA8DC-0D84-CB46-AFA4-C889668BCE14}"/>
                </a:ext>
              </a:extLst>
            </p:cNvPr>
            <p:cNvSpPr/>
            <p:nvPr/>
          </p:nvSpPr>
          <p:spPr>
            <a:xfrm>
              <a:off x="3050082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row: Right 9">
              <a:extLst>
                <a:ext uri="{FF2B5EF4-FFF2-40B4-BE49-F238E27FC236}">
                  <a16:creationId xmlns:a16="http://schemas.microsoft.com/office/drawing/2014/main" id="{6ABB1E14-B54E-9146-AD90-603813AD2BA4}"/>
                </a:ext>
              </a:extLst>
            </p:cNvPr>
            <p:cNvSpPr/>
            <p:nvPr/>
          </p:nvSpPr>
          <p:spPr>
            <a:xfrm>
              <a:off x="6706071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52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744AD-C8EF-95A5-612F-932CC4C1E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8F54E0-0493-3A6A-E67A-742A712D4323}"/>
              </a:ext>
            </a:extLst>
          </p:cNvPr>
          <p:cNvSpPr txBox="1"/>
          <p:nvPr/>
        </p:nvSpPr>
        <p:spPr>
          <a:xfrm>
            <a:off x="2699002" y="2612445"/>
            <a:ext cx="4953504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Guess the right column name we need! It’s easy!</a:t>
            </a:r>
            <a:endParaRPr lang="zh-CN" altLang="en-US" sz="1600" b="1" dirty="0">
              <a:solidFill>
                <a:srgbClr val="9B1717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9B8D78-D23A-9DC2-1176-5BA7447487DA}"/>
              </a:ext>
            </a:extLst>
          </p:cNvPr>
          <p:cNvCxnSpPr>
            <a:cxnSpLocks/>
          </p:cNvCxnSpPr>
          <p:nvPr/>
        </p:nvCxnSpPr>
        <p:spPr>
          <a:xfrm>
            <a:off x="199678" y="2385678"/>
            <a:ext cx="9433048" cy="0"/>
          </a:xfrm>
          <a:prstGeom prst="line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3B487C-6906-922B-5E8F-DAB366F3F159}"/>
              </a:ext>
            </a:extLst>
          </p:cNvPr>
          <p:cNvGrpSpPr/>
          <p:nvPr/>
        </p:nvGrpSpPr>
        <p:grpSpPr>
          <a:xfrm>
            <a:off x="1465180" y="3053258"/>
            <a:ext cx="7231442" cy="644229"/>
            <a:chOff x="6439094" y="2673709"/>
            <a:chExt cx="7231442" cy="64422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DAE975D-6FED-94A4-C887-1F5348F5E992}"/>
                </a:ext>
              </a:extLst>
            </p:cNvPr>
            <p:cNvSpPr/>
            <p:nvPr/>
          </p:nvSpPr>
          <p:spPr>
            <a:xfrm>
              <a:off x="6860418" y="2673709"/>
              <a:ext cx="6810118" cy="6442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1" i="0" u="none" strike="noStrike" cap="none" normalizeH="0" baseline="0" dirty="0">
                  <a:ln>
                    <a:noFill/>
                  </a:ln>
                  <a:solidFill>
                    <a:srgbClr val="9B1717"/>
                  </a:solidFill>
                  <a:effectLst/>
                  <a:latin typeface="Arial Unicode MS"/>
                </a:rPr>
                <a:t>qwert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')) UNION SELECT </a:t>
              </a:r>
              <a:r>
                <a:rPr kumimoji="0" lang="zh-CN" altLang="zh-CN" sz="1400" b="1" i="0" u="none" strike="noStrike" cap="none" normalizeH="0" baseline="0" dirty="0">
                  <a:ln>
                    <a:noFill/>
                  </a:ln>
                  <a:solidFill>
                    <a:srgbClr val="9B1717"/>
                  </a:solidFill>
                  <a:effectLst/>
                  <a:latin typeface="Arial Unicode MS"/>
                </a:rPr>
                <a:t>id, email, password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, '4', '5', '6', '7', '8', '9' FROM Users--</a:t>
              </a:r>
              <a:endPara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169D43-2BB0-D647-DBE6-5FAED47F3E97}"/>
                </a:ext>
              </a:extLst>
            </p:cNvPr>
            <p:cNvSpPr txBox="1"/>
            <p:nvPr/>
          </p:nvSpPr>
          <p:spPr>
            <a:xfrm>
              <a:off x="6439094" y="2826546"/>
              <a:ext cx="265599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q</a:t>
              </a:r>
              <a:endParaRPr lang="zh-CN" altLang="en-US" sz="1600" b="1" dirty="0"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0B1BA68-FD4E-FFC5-02BD-DFC020B8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831"/>
          <a:stretch/>
        </p:blipFill>
        <p:spPr>
          <a:xfrm>
            <a:off x="75517" y="3808447"/>
            <a:ext cx="9704734" cy="1683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986B52-AD52-0543-BE1C-C5A94FE3F9CB}"/>
              </a:ext>
            </a:extLst>
          </p:cNvPr>
          <p:cNvSpPr txBox="1"/>
          <p:nvPr/>
        </p:nvSpPr>
        <p:spPr>
          <a:xfrm>
            <a:off x="415701" y="1047796"/>
            <a:ext cx="612067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#3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Get the User’s Account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文本框 2">
            <a:extLst>
              <a:ext uri="{FF2B5EF4-FFF2-40B4-BE49-F238E27FC236}">
                <a16:creationId xmlns:a16="http://schemas.microsoft.com/office/drawing/2014/main" id="{5EEA4EB8-7A0F-CC4D-8B9E-FABD65923F9F}"/>
              </a:ext>
            </a:extLst>
          </p:cNvPr>
          <p:cNvSpPr txBox="1"/>
          <p:nvPr/>
        </p:nvSpPr>
        <p:spPr>
          <a:xfrm>
            <a:off x="783114" y="5898326"/>
            <a:ext cx="8338184" cy="6799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1600" b="1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q</a:t>
            </a: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 is used for goods selected.</a:t>
            </a:r>
          </a:p>
          <a:p>
            <a:pPr algn="ctr"/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Let q=</a:t>
            </a:r>
            <a:r>
              <a:rPr lang="en-US" altLang="zh-CN" sz="1600" b="1" dirty="0" err="1">
                <a:latin typeface="Palatino Linotype" panose="02040502050505030304" pitchFamily="18" charset="0"/>
                <a:ea typeface="宋体" panose="02010600030101010101" pitchFamily="2" charset="-122"/>
              </a:rPr>
              <a:t>qwert</a:t>
            </a: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 or any other word to selected no goods and  just return the users’ information</a:t>
            </a:r>
            <a:endParaRPr lang="zh-CN" altLang="en-US" sz="1600" b="1" dirty="0"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39BA93-B96C-F740-ABBD-A5EA48E75561}"/>
              </a:ext>
            </a:extLst>
          </p:cNvPr>
          <p:cNvGrpSpPr/>
          <p:nvPr/>
        </p:nvGrpSpPr>
        <p:grpSpPr>
          <a:xfrm>
            <a:off x="289836" y="1524997"/>
            <a:ext cx="9323264" cy="576421"/>
            <a:chOff x="415701" y="1530070"/>
            <a:chExt cx="9323264" cy="576421"/>
          </a:xfrm>
        </p:grpSpPr>
        <p:sp>
          <p:nvSpPr>
            <p:cNvPr id="28" name="Rectangle: Rounded Corners 3">
              <a:extLst>
                <a:ext uri="{FF2B5EF4-FFF2-40B4-BE49-F238E27FC236}">
                  <a16:creationId xmlns:a16="http://schemas.microsoft.com/office/drawing/2014/main" id="{D0042819-5CCE-274E-9F77-715D3649F638}"/>
                </a:ext>
              </a:extLst>
            </p:cNvPr>
            <p:cNvSpPr/>
            <p:nvPr/>
          </p:nvSpPr>
          <p:spPr>
            <a:xfrm>
              <a:off x="415701" y="1530070"/>
              <a:ext cx="2160240" cy="57642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Collect all users’ account 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Rectangle: Rounded Corners 5">
              <a:extLst>
                <a:ext uri="{FF2B5EF4-FFF2-40B4-BE49-F238E27FC236}">
                  <a16:creationId xmlns:a16="http://schemas.microsoft.com/office/drawing/2014/main" id="{53C09764-F069-1147-8185-2209A3412216}"/>
                </a:ext>
              </a:extLst>
            </p:cNvPr>
            <p:cNvSpPr/>
            <p:nvPr/>
          </p:nvSpPr>
          <p:spPr>
            <a:xfrm>
              <a:off x="3925205" y="1532859"/>
              <a:ext cx="2304256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SQL Inject to attack the Verification of login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Rectangle: Rounded Corners 7">
              <a:extLst>
                <a:ext uri="{FF2B5EF4-FFF2-40B4-BE49-F238E27FC236}">
                  <a16:creationId xmlns:a16="http://schemas.microsoft.com/office/drawing/2014/main" id="{96090CA0-9ADD-1446-822F-8E55BBE1935C}"/>
                </a:ext>
              </a:extLst>
            </p:cNvPr>
            <p:cNvSpPr/>
            <p:nvPr/>
          </p:nvSpPr>
          <p:spPr>
            <a:xfrm>
              <a:off x="7578725" y="1532859"/>
              <a:ext cx="2160240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Buy things using money on account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2" name="Arrow: Right 8">
              <a:extLst>
                <a:ext uri="{FF2B5EF4-FFF2-40B4-BE49-F238E27FC236}">
                  <a16:creationId xmlns:a16="http://schemas.microsoft.com/office/drawing/2014/main" id="{CA71FDC5-E314-0642-8C23-1E1E830A0772}"/>
                </a:ext>
              </a:extLst>
            </p:cNvPr>
            <p:cNvSpPr/>
            <p:nvPr/>
          </p:nvSpPr>
          <p:spPr>
            <a:xfrm>
              <a:off x="3050082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Arrow: Right 9">
              <a:extLst>
                <a:ext uri="{FF2B5EF4-FFF2-40B4-BE49-F238E27FC236}">
                  <a16:creationId xmlns:a16="http://schemas.microsoft.com/office/drawing/2014/main" id="{3833F852-B6C6-834D-B727-D3599A485B33}"/>
                </a:ext>
              </a:extLst>
            </p:cNvPr>
            <p:cNvSpPr/>
            <p:nvPr/>
          </p:nvSpPr>
          <p:spPr>
            <a:xfrm>
              <a:off x="6706071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D27CAF7E-DFE3-F442-94D3-E53202F673D1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369458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2354E-545E-A9A0-BE14-AF67564B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53A144-444E-619D-6DDD-8FDD49B12CC7}"/>
              </a:ext>
            </a:extLst>
          </p:cNvPr>
          <p:cNvCxnSpPr>
            <a:cxnSpLocks/>
          </p:cNvCxnSpPr>
          <p:nvPr/>
        </p:nvCxnSpPr>
        <p:spPr>
          <a:xfrm>
            <a:off x="199678" y="2385678"/>
            <a:ext cx="9433048" cy="0"/>
          </a:xfrm>
          <a:prstGeom prst="line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33DBF7-4B37-BF4D-A22F-A460F1D7C90A}"/>
              </a:ext>
            </a:extLst>
          </p:cNvPr>
          <p:cNvGrpSpPr/>
          <p:nvPr/>
        </p:nvGrpSpPr>
        <p:grpSpPr>
          <a:xfrm>
            <a:off x="244757" y="2640853"/>
            <a:ext cx="9413422" cy="3849281"/>
            <a:chOff x="396043" y="2479181"/>
            <a:chExt cx="9413422" cy="38492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118261-C749-3C13-AA80-3125BDBCDFC1}"/>
                </a:ext>
              </a:extLst>
            </p:cNvPr>
            <p:cNvSpPr txBox="1"/>
            <p:nvPr/>
          </p:nvSpPr>
          <p:spPr>
            <a:xfrm>
              <a:off x="396043" y="5075331"/>
              <a:ext cx="9413422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Guess that when </a:t>
              </a:r>
              <a:r>
                <a:rPr lang="en-US" altLang="zh-CN" sz="1400" b="1" dirty="0" err="1">
                  <a:latin typeface="Palatino Linotype" panose="02040502050505030304" pitchFamily="18" charset="0"/>
                  <a:ea typeface="宋体" panose="02010600030101010101" pitchFamily="2" charset="-122"/>
                </a:rPr>
                <a:t>len</a:t>
              </a:r>
              <a:r>
                <a:rPr lang="en-US" altLang="zh-CN" sz="1400" b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(result of </a:t>
              </a:r>
              <a:r>
                <a:rPr lang="en-US" altLang="zh-CN" sz="1400" b="1" dirty="0" err="1">
                  <a:latin typeface="Palatino Linotype" panose="02040502050505030304" pitchFamily="18" charset="0"/>
                  <a:ea typeface="宋体" panose="02010600030101010101" pitchFamily="2" charset="-122"/>
                </a:rPr>
                <a:t>sql</a:t>
              </a:r>
              <a:r>
                <a:rPr lang="en-US" altLang="zh-CN" sz="1400" b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) !=0, we will login successfully. </a:t>
              </a:r>
            </a:p>
            <a:p>
              <a:pPr algn="ctr"/>
              <a:r>
                <a:rPr lang="en-US" altLang="zh-CN" sz="1400" b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Because the password is </a:t>
              </a:r>
              <a:r>
                <a:rPr lang="en-US" altLang="zh-CN" sz="1400" b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encrypted</a:t>
              </a:r>
              <a:r>
                <a:rPr lang="en-US" altLang="zh-CN" sz="1400" b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, it is necessary to </a:t>
              </a:r>
              <a:r>
                <a:rPr lang="en-US" altLang="zh-CN" sz="1400" b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bypass the password.</a:t>
              </a:r>
              <a:endParaRPr lang="zh-CN" altLang="en-US" sz="1400" b="1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A78D0D-0335-1CC4-AB85-AFF70AAD2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043" y="2479181"/>
              <a:ext cx="5384255" cy="24988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B6B798-98A8-134D-E6E8-40EC1D73C501}"/>
                </a:ext>
              </a:extLst>
            </p:cNvPr>
            <p:cNvSpPr txBox="1"/>
            <p:nvPr/>
          </p:nvSpPr>
          <p:spPr>
            <a:xfrm>
              <a:off x="5798094" y="2594847"/>
              <a:ext cx="4011371" cy="224676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endParaRPr lang="en-US" altLang="zh-CN" sz="1400" dirty="0">
                <a:latin typeface="Palatino Linotype" panose="02040502050505030304" pitchFamily="18" charset="0"/>
                <a:ea typeface="宋体" panose="02010600030101010101" pitchFamily="2" charset="-122"/>
              </a:endParaRPr>
            </a:p>
            <a:p>
              <a:r>
                <a:rPr lang="en-US" altLang="zh-CN" sz="1400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Get the </a:t>
              </a:r>
              <a:r>
                <a:rPr lang="en-US" altLang="zh-CN" sz="1400" dirty="0" err="1">
                  <a:latin typeface="Palatino Linotype" panose="02040502050505030304" pitchFamily="18" charset="0"/>
                  <a:ea typeface="宋体" panose="02010600030101010101" pitchFamily="2" charset="-122"/>
                </a:rPr>
                <a:t>sql</a:t>
              </a:r>
              <a:r>
                <a:rPr lang="en-US" altLang="zh-CN" sz="1400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 command </a:t>
              </a:r>
            </a:p>
            <a:p>
              <a:r>
                <a:rPr lang="en-US" altLang="zh-CN" sz="1400" i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‘SELECT * FROM Users </a:t>
              </a:r>
            </a:p>
            <a:p>
              <a:r>
                <a:rPr lang="en-US" altLang="zh-CN" sz="1400" i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WHERE </a:t>
              </a:r>
            </a:p>
            <a:p>
              <a:r>
                <a:rPr lang="en-US" altLang="zh-CN" sz="1400" i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email </a:t>
              </a:r>
              <a:r>
                <a:rPr lang="en-US" altLang="zh-CN" sz="1400" i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= ‘</a:t>
              </a:r>
              <a:r>
                <a:rPr lang="en-US" altLang="zh-CN" sz="1400" i="1" dirty="0" err="1">
                  <a:latin typeface="Palatino Linotype" panose="02040502050505030304" pitchFamily="18" charset="0"/>
                  <a:ea typeface="宋体" panose="02010600030101010101" pitchFamily="2" charset="-122"/>
                </a:rPr>
                <a:t>support@juice-sh.op</a:t>
              </a:r>
              <a:r>
                <a:rPr lang="en-US" altLang="zh-CN" sz="1400" i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‘’ </a:t>
              </a:r>
            </a:p>
            <a:p>
              <a:r>
                <a:rPr lang="en-US" altLang="zh-CN" sz="1400" i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AND </a:t>
              </a:r>
            </a:p>
            <a:p>
              <a:r>
                <a:rPr lang="en-US" altLang="zh-CN" sz="1400" i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password </a:t>
              </a:r>
              <a:r>
                <a:rPr lang="en-US" altLang="zh-CN" sz="1400" i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= '312351bff07989769097660a56395065’ </a:t>
              </a:r>
            </a:p>
            <a:p>
              <a:r>
                <a:rPr lang="en-US" altLang="zh-CN" sz="1400" i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AND </a:t>
              </a:r>
            </a:p>
            <a:p>
              <a:r>
                <a:rPr lang="en-US" altLang="zh-CN" sz="1400" i="1" dirty="0" err="1">
                  <a:latin typeface="Palatino Linotype" panose="02040502050505030304" pitchFamily="18" charset="0"/>
                  <a:ea typeface="宋体" panose="02010600030101010101" pitchFamily="2" charset="-122"/>
                </a:rPr>
                <a:t>deletedAt</a:t>
              </a:r>
              <a:r>
                <a:rPr lang="en-US" altLang="zh-CN" sz="1400" i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 IS NULL’</a:t>
              </a:r>
            </a:p>
            <a:p>
              <a:endParaRPr lang="en-US" altLang="zh-CN" sz="1400" i="1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A93C06-248F-9A25-9831-FCBB1CC32A41}"/>
                </a:ext>
              </a:extLst>
            </p:cNvPr>
            <p:cNvSpPr/>
            <p:nvPr/>
          </p:nvSpPr>
          <p:spPr>
            <a:xfrm>
              <a:off x="4534879" y="5805243"/>
              <a:ext cx="5274586" cy="523219"/>
            </a:xfrm>
            <a:prstGeom prst="rect">
              <a:avLst/>
            </a:prstGeom>
            <a:solidFill>
              <a:schemeClr val="accent3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r>
                <a:rPr lang="en-US" altLang="zh-CN" sz="1400" i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The </a:t>
              </a:r>
              <a:r>
                <a:rPr lang="en-US" altLang="zh-CN" sz="1400" i="1" dirty="0" err="1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sql</a:t>
              </a:r>
              <a:r>
                <a:rPr lang="en-US" altLang="zh-CN" sz="1400" i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 command will be </a:t>
              </a:r>
            </a:p>
            <a:p>
              <a:r>
                <a:rPr lang="en-US" altLang="zh-CN" sz="1400" i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‘SELECT * FROM Users WHERE email = ‘</a:t>
              </a:r>
              <a:r>
                <a:rPr lang="en-US" altLang="zh-CN" sz="1400" i="1" dirty="0" err="1">
                  <a:latin typeface="Palatino Linotype" panose="02040502050505030304" pitchFamily="18" charset="0"/>
                  <a:ea typeface="宋体" panose="02010600030101010101" pitchFamily="2" charset="-122"/>
                </a:rPr>
                <a:t>support@juice-sh.op</a:t>
              </a:r>
              <a:r>
                <a:rPr lang="en-US" altLang="zh-CN" sz="1400" i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‘’--….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345703-AE2B-AA28-3B9B-3F2D984764A1}"/>
                </a:ext>
              </a:extLst>
            </p:cNvPr>
            <p:cNvSpPr/>
            <p:nvPr/>
          </p:nvSpPr>
          <p:spPr>
            <a:xfrm>
              <a:off x="396043" y="5805243"/>
              <a:ext cx="1807803" cy="523219"/>
            </a:xfrm>
            <a:prstGeom prst="rect">
              <a:avLst/>
            </a:prstGeom>
            <a:solidFill>
              <a:schemeClr val="accent3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r>
                <a:rPr lang="en-US" altLang="zh-CN" sz="1400" i="1" dirty="0">
                  <a:solidFill>
                    <a:srgbClr val="FF0000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Input:</a:t>
              </a:r>
            </a:p>
            <a:p>
              <a:r>
                <a:rPr lang="en-US" altLang="zh-CN" sz="1400" i="1" dirty="0" err="1">
                  <a:latin typeface="Palatino Linotype" panose="02040502050505030304" pitchFamily="18" charset="0"/>
                  <a:ea typeface="宋体" panose="02010600030101010101" pitchFamily="2" charset="-122"/>
                </a:rPr>
                <a:t>support@juice-sh.op</a:t>
              </a:r>
              <a:r>
                <a:rPr lang="en-US" altLang="zh-CN" sz="1400" i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’--</a:t>
              </a:r>
              <a:endParaRPr lang="en-US" altLang="zh-CN" sz="1400" i="1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1C3A00A-7F41-C143-9D68-8FB1AC51A7F0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>
              <a:off x="2203846" y="6066853"/>
              <a:ext cx="2331033" cy="0"/>
            </a:xfrm>
            <a:prstGeom prst="straightConnector1">
              <a:avLst/>
            </a:prstGeom>
            <a:ln w="6350" cap="flat">
              <a:solidFill>
                <a:schemeClr val="accent3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5E4DCF-F9E2-F25D-01F9-86F9193FD3FA}"/>
                </a:ext>
              </a:extLst>
            </p:cNvPr>
            <p:cNvSpPr txBox="1"/>
            <p:nvPr/>
          </p:nvSpPr>
          <p:spPr>
            <a:xfrm>
              <a:off x="2457530" y="5822979"/>
              <a:ext cx="1872208" cy="46474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b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Use -- to Comment out 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b="1" dirty="0">
                  <a:latin typeface="Palatino Linotype" panose="02040502050505030304" pitchFamily="18" charset="0"/>
                  <a:ea typeface="宋体" panose="02010600030101010101" pitchFamily="2" charset="-122"/>
                </a:rPr>
                <a:t>the code that follows</a:t>
              </a:r>
              <a:endParaRPr lang="zh-CN" altLang="en-US" sz="1400" b="1" dirty="0"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8B7022-79D5-EF46-AF5B-01226EAAF0AE}"/>
              </a:ext>
            </a:extLst>
          </p:cNvPr>
          <p:cNvSpPr txBox="1"/>
          <p:nvPr/>
        </p:nvSpPr>
        <p:spPr>
          <a:xfrm>
            <a:off x="415701" y="1047796"/>
            <a:ext cx="612067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#4 Log in using other’s account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5C49FF-DBB5-964D-B7A7-A9D1C067EB61}"/>
              </a:ext>
            </a:extLst>
          </p:cNvPr>
          <p:cNvGrpSpPr/>
          <p:nvPr/>
        </p:nvGrpSpPr>
        <p:grpSpPr>
          <a:xfrm>
            <a:off x="289836" y="1524997"/>
            <a:ext cx="9323264" cy="576421"/>
            <a:chOff x="415701" y="1530070"/>
            <a:chExt cx="9323264" cy="576421"/>
          </a:xfrm>
        </p:grpSpPr>
        <p:sp>
          <p:nvSpPr>
            <p:cNvPr id="22" name="Rectangle: Rounded Corners 3">
              <a:extLst>
                <a:ext uri="{FF2B5EF4-FFF2-40B4-BE49-F238E27FC236}">
                  <a16:creationId xmlns:a16="http://schemas.microsoft.com/office/drawing/2014/main" id="{139DA6CD-7662-8146-9E42-FCECA27CD274}"/>
                </a:ext>
              </a:extLst>
            </p:cNvPr>
            <p:cNvSpPr/>
            <p:nvPr/>
          </p:nvSpPr>
          <p:spPr>
            <a:xfrm>
              <a:off x="415701" y="1530070"/>
              <a:ext cx="2160240" cy="5764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Collect all users’ account 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Rectangle: Rounded Corners 5">
              <a:extLst>
                <a:ext uri="{FF2B5EF4-FFF2-40B4-BE49-F238E27FC236}">
                  <a16:creationId xmlns:a16="http://schemas.microsoft.com/office/drawing/2014/main" id="{AC402924-0C73-1D4C-8E02-0CC6CC67EDFB}"/>
                </a:ext>
              </a:extLst>
            </p:cNvPr>
            <p:cNvSpPr/>
            <p:nvPr/>
          </p:nvSpPr>
          <p:spPr>
            <a:xfrm>
              <a:off x="3925205" y="1532859"/>
              <a:ext cx="2304256" cy="57084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SQL Inject to attack the Verification of login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Rectangle: Rounded Corners 7">
              <a:extLst>
                <a:ext uri="{FF2B5EF4-FFF2-40B4-BE49-F238E27FC236}">
                  <a16:creationId xmlns:a16="http://schemas.microsoft.com/office/drawing/2014/main" id="{59864A89-9E1B-3548-81D1-3702D8A390F0}"/>
                </a:ext>
              </a:extLst>
            </p:cNvPr>
            <p:cNvSpPr/>
            <p:nvPr/>
          </p:nvSpPr>
          <p:spPr>
            <a:xfrm>
              <a:off x="7578725" y="1532859"/>
              <a:ext cx="2160240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Buy things using money on account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Arrow: Right 8">
              <a:extLst>
                <a:ext uri="{FF2B5EF4-FFF2-40B4-BE49-F238E27FC236}">
                  <a16:creationId xmlns:a16="http://schemas.microsoft.com/office/drawing/2014/main" id="{A71C3956-EBE9-2C49-A485-BE03DBFE5820}"/>
                </a:ext>
              </a:extLst>
            </p:cNvPr>
            <p:cNvSpPr/>
            <p:nvPr/>
          </p:nvSpPr>
          <p:spPr>
            <a:xfrm>
              <a:off x="3050082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Arrow: Right 9">
              <a:extLst>
                <a:ext uri="{FF2B5EF4-FFF2-40B4-BE49-F238E27FC236}">
                  <a16:creationId xmlns:a16="http://schemas.microsoft.com/office/drawing/2014/main" id="{E778D669-8393-D044-B3A0-99F9AB28E8DD}"/>
                </a:ext>
              </a:extLst>
            </p:cNvPr>
            <p:cNvSpPr/>
            <p:nvPr/>
          </p:nvSpPr>
          <p:spPr>
            <a:xfrm>
              <a:off x="6706071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标题 1">
            <a:extLst>
              <a:ext uri="{FF2B5EF4-FFF2-40B4-BE49-F238E27FC236}">
                <a16:creationId xmlns:a16="http://schemas.microsoft.com/office/drawing/2014/main" id="{317C22F3-651E-254F-BEB8-F930D47A1C63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1080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6DD3-3F39-1E32-0F60-87CCD723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599924-7AB6-B71C-EABA-BC34C8922C6D}"/>
              </a:ext>
            </a:extLst>
          </p:cNvPr>
          <p:cNvCxnSpPr>
            <a:cxnSpLocks/>
          </p:cNvCxnSpPr>
          <p:nvPr/>
        </p:nvCxnSpPr>
        <p:spPr>
          <a:xfrm>
            <a:off x="199678" y="2385678"/>
            <a:ext cx="9433048" cy="0"/>
          </a:xfrm>
          <a:prstGeom prst="line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C0FA067-E03B-D5CF-FAC6-198F3C2D9847}"/>
              </a:ext>
            </a:extLst>
          </p:cNvPr>
          <p:cNvSpPr/>
          <p:nvPr/>
        </p:nvSpPr>
        <p:spPr>
          <a:xfrm>
            <a:off x="4412146" y="2726555"/>
            <a:ext cx="5274586" cy="523219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r>
              <a:rPr lang="en-US" altLang="zh-CN" sz="1400" i="1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The </a:t>
            </a:r>
            <a:r>
              <a:rPr lang="en-US" altLang="zh-CN" sz="1400" i="1" dirty="0" err="1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sql</a:t>
            </a:r>
            <a:r>
              <a:rPr lang="en-US" altLang="zh-CN" sz="1400" i="1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 command will be </a:t>
            </a:r>
          </a:p>
          <a:p>
            <a:r>
              <a:rPr lang="en-US" altLang="zh-CN" sz="1400" i="1" dirty="0">
                <a:latin typeface="Palatino Linotype" panose="02040502050505030304" pitchFamily="18" charset="0"/>
                <a:ea typeface="宋体" panose="02010600030101010101" pitchFamily="2" charset="-122"/>
              </a:rPr>
              <a:t>‘SELECT * FROM Users WHERE email = ‘</a:t>
            </a:r>
            <a:r>
              <a:rPr lang="en-US" altLang="zh-CN" sz="1400" i="1" dirty="0" err="1">
                <a:latin typeface="Palatino Linotype" panose="02040502050505030304" pitchFamily="18" charset="0"/>
                <a:ea typeface="宋体" panose="02010600030101010101" pitchFamily="2" charset="-122"/>
              </a:rPr>
              <a:t>support@juice-sh.op</a:t>
            </a:r>
            <a:r>
              <a:rPr lang="en-US" altLang="zh-CN" sz="1400" i="1" dirty="0">
                <a:latin typeface="Palatino Linotype" panose="02040502050505030304" pitchFamily="18" charset="0"/>
                <a:ea typeface="宋体" panose="02010600030101010101" pitchFamily="2" charset="-122"/>
              </a:rPr>
              <a:t>‘’--….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FD09B-DBA4-F244-516A-EE689A500B2D}"/>
              </a:ext>
            </a:extLst>
          </p:cNvPr>
          <p:cNvSpPr/>
          <p:nvPr/>
        </p:nvSpPr>
        <p:spPr>
          <a:xfrm>
            <a:off x="336091" y="2725987"/>
            <a:ext cx="1807803" cy="523219"/>
          </a:xfrm>
          <a:prstGeom prst="rect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r>
              <a:rPr lang="en-US" altLang="zh-CN" sz="1400" i="1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Input:</a:t>
            </a:r>
          </a:p>
          <a:p>
            <a:r>
              <a:rPr lang="en-US" altLang="zh-CN" sz="1400" i="1" dirty="0" err="1">
                <a:latin typeface="Palatino Linotype" panose="02040502050505030304" pitchFamily="18" charset="0"/>
                <a:ea typeface="宋体" panose="02010600030101010101" pitchFamily="2" charset="-122"/>
              </a:rPr>
              <a:t>support@juice-sh.op</a:t>
            </a:r>
            <a:r>
              <a:rPr lang="en-US" altLang="zh-CN" sz="1400" i="1" dirty="0">
                <a:latin typeface="Palatino Linotype" panose="02040502050505030304" pitchFamily="18" charset="0"/>
                <a:ea typeface="宋体" panose="02010600030101010101" pitchFamily="2" charset="-122"/>
              </a:rPr>
              <a:t>’--</a:t>
            </a:r>
            <a:endParaRPr lang="en-US" altLang="zh-CN" sz="1400" i="1" dirty="0">
              <a:solidFill>
                <a:srgbClr val="FF0000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D3C25C-00A9-8B78-3793-2699869C9332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2143894" y="2987597"/>
            <a:ext cx="2268252" cy="568"/>
          </a:xfrm>
          <a:prstGeom prst="straightConnector1">
            <a:avLst/>
          </a:prstGeom>
          <a:ln w="6350" cap="flat">
            <a:solidFill>
              <a:schemeClr val="accent3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1F3DF7-CD9D-E0B5-BCE6-232A0F425D3A}"/>
              </a:ext>
            </a:extLst>
          </p:cNvPr>
          <p:cNvSpPr txBox="1"/>
          <p:nvPr/>
        </p:nvSpPr>
        <p:spPr>
          <a:xfrm>
            <a:off x="2377920" y="2744291"/>
            <a:ext cx="1872208" cy="46474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Use -- to Comment out 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the code that follows</a:t>
            </a:r>
            <a:endParaRPr lang="zh-CN" altLang="en-US" sz="1400" b="1" dirty="0"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E9CC8-FF97-8269-2595-FEB050D89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1" y="3540484"/>
            <a:ext cx="5540326" cy="28957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277473-C8EF-A7D6-D8D3-8CAE4978D22F}"/>
              </a:ext>
            </a:extLst>
          </p:cNvPr>
          <p:cNvSpPr txBox="1"/>
          <p:nvPr/>
        </p:nvSpPr>
        <p:spPr>
          <a:xfrm>
            <a:off x="6284354" y="4588255"/>
            <a:ext cx="3111429" cy="80021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Successfully!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Do</a:t>
            </a:r>
            <a:r>
              <a:rPr lang="zh-CN" altLang="en-US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the</a:t>
            </a:r>
            <a:r>
              <a:rPr lang="zh-CN" altLang="en-US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same</a:t>
            </a:r>
            <a:r>
              <a:rPr lang="zh-CN" altLang="en-US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to every account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Use their money to buy some goods !!!</a:t>
            </a:r>
            <a:endParaRPr lang="zh-CN" altLang="en-US" sz="1400" b="1" dirty="0"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DBF635-FFCE-D047-8D16-D0EA214F6B56}"/>
              </a:ext>
            </a:extLst>
          </p:cNvPr>
          <p:cNvGrpSpPr/>
          <p:nvPr/>
        </p:nvGrpSpPr>
        <p:grpSpPr>
          <a:xfrm>
            <a:off x="289836" y="1524997"/>
            <a:ext cx="9323264" cy="576421"/>
            <a:chOff x="415701" y="1530070"/>
            <a:chExt cx="9323264" cy="576421"/>
          </a:xfrm>
        </p:grpSpPr>
        <p:sp>
          <p:nvSpPr>
            <p:cNvPr id="19" name="Rectangle: Rounded Corners 3">
              <a:extLst>
                <a:ext uri="{FF2B5EF4-FFF2-40B4-BE49-F238E27FC236}">
                  <a16:creationId xmlns:a16="http://schemas.microsoft.com/office/drawing/2014/main" id="{DD6B1165-1BE7-434E-B03B-5297DEEDB826}"/>
                </a:ext>
              </a:extLst>
            </p:cNvPr>
            <p:cNvSpPr/>
            <p:nvPr/>
          </p:nvSpPr>
          <p:spPr>
            <a:xfrm>
              <a:off x="415701" y="1530070"/>
              <a:ext cx="2160240" cy="57642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Collect all users’ account 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: Rounded Corners 5">
              <a:extLst>
                <a:ext uri="{FF2B5EF4-FFF2-40B4-BE49-F238E27FC236}">
                  <a16:creationId xmlns:a16="http://schemas.microsoft.com/office/drawing/2014/main" id="{BACDDD83-8260-D548-898E-4FE276E88B8D}"/>
                </a:ext>
              </a:extLst>
            </p:cNvPr>
            <p:cNvSpPr/>
            <p:nvPr/>
          </p:nvSpPr>
          <p:spPr>
            <a:xfrm>
              <a:off x="3925205" y="1532859"/>
              <a:ext cx="2304256" cy="5708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SQL Inject to attack the Verification of login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Rectangle: Rounded Corners 7">
              <a:extLst>
                <a:ext uri="{FF2B5EF4-FFF2-40B4-BE49-F238E27FC236}">
                  <a16:creationId xmlns:a16="http://schemas.microsoft.com/office/drawing/2014/main" id="{6DD53E58-A4FB-464A-9D53-8D71C5C38C95}"/>
                </a:ext>
              </a:extLst>
            </p:cNvPr>
            <p:cNvSpPr/>
            <p:nvPr/>
          </p:nvSpPr>
          <p:spPr>
            <a:xfrm>
              <a:off x="7578725" y="1532859"/>
              <a:ext cx="2160240" cy="57084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r>
                <a:rPr lang="en-US" altLang="zh-CN" sz="1600" dirty="0">
                  <a:solidFill>
                    <a:schemeClr val="tx1"/>
                  </a:solidFill>
                  <a:latin typeface="Palatino Linotype" panose="02040502050505030304" pitchFamily="18" charset="0"/>
                  <a:ea typeface="宋体" panose="02010600030101010101" pitchFamily="2" charset="-122"/>
                </a:rPr>
                <a:t>Buy things using money on account</a:t>
              </a:r>
              <a:endParaRPr lang="zh-CN" altLang="en-US" sz="1600" dirty="0" err="1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Arrow: Right 8">
              <a:extLst>
                <a:ext uri="{FF2B5EF4-FFF2-40B4-BE49-F238E27FC236}">
                  <a16:creationId xmlns:a16="http://schemas.microsoft.com/office/drawing/2014/main" id="{99211C1C-B876-5B47-88CE-F18E7682DA56}"/>
                </a:ext>
              </a:extLst>
            </p:cNvPr>
            <p:cNvSpPr/>
            <p:nvPr/>
          </p:nvSpPr>
          <p:spPr>
            <a:xfrm>
              <a:off x="3050082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Arrow: Right 9">
              <a:extLst>
                <a:ext uri="{FF2B5EF4-FFF2-40B4-BE49-F238E27FC236}">
                  <a16:creationId xmlns:a16="http://schemas.microsoft.com/office/drawing/2014/main" id="{229CCFF6-6359-8347-B5A7-CFEBEBF6A9FB}"/>
                </a:ext>
              </a:extLst>
            </p:cNvPr>
            <p:cNvSpPr/>
            <p:nvPr/>
          </p:nvSpPr>
          <p:spPr>
            <a:xfrm>
              <a:off x="6706071" y="1656261"/>
              <a:ext cx="396044" cy="324036"/>
            </a:xfrm>
            <a:prstGeom prst="rightArrow">
              <a:avLst/>
            </a:prstGeom>
            <a:solidFill>
              <a:srgbClr val="741111"/>
            </a:solidFill>
            <a:ln w="63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9663B61-22C5-EC40-8FCC-2D3B4EAD9733}"/>
              </a:ext>
            </a:extLst>
          </p:cNvPr>
          <p:cNvSpPr txBox="1"/>
          <p:nvPr/>
        </p:nvSpPr>
        <p:spPr>
          <a:xfrm>
            <a:off x="415701" y="1047796"/>
            <a:ext cx="612067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#5 Buy items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D391A99D-D2B9-E94D-A5C7-BAFE52651823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421161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A9EE-5D06-D220-DDE8-0E2DF903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EF5F08A-5BA3-D681-D53E-3B283654C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53" y="2166830"/>
            <a:ext cx="7809384" cy="5796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C531A9-64AD-CC88-4C2B-753AD1292AAB}"/>
              </a:ext>
            </a:extLst>
          </p:cNvPr>
          <p:cNvSpPr txBox="1"/>
          <p:nvPr/>
        </p:nvSpPr>
        <p:spPr>
          <a:xfrm>
            <a:off x="487710" y="1597872"/>
            <a:ext cx="6624736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>
                <a:latin typeface="Palatino Linotype" panose="02040502050505030304" pitchFamily="18" charset="0"/>
                <a:cs typeface="Arial" panose="020B0604020202020204" pitchFamily="34" charset="0"/>
              </a:rPr>
              <a:t>Prepared Statements (with Parameterized Queries)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70C2A5-6E87-CA50-A6F7-5EE2CD33DE37}"/>
              </a:ext>
            </a:extLst>
          </p:cNvPr>
          <p:cNvSpPr txBox="1"/>
          <p:nvPr/>
        </p:nvSpPr>
        <p:spPr>
          <a:xfrm>
            <a:off x="913153" y="3002408"/>
            <a:ext cx="7809384" cy="118494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v"/>
            </a:pPr>
            <a:r>
              <a:rPr lang="en-US" altLang="zh-CN" sz="1800" dirty="0">
                <a:latin typeface="Palatino Linotype" panose="02040502050505030304" pitchFamily="18" charset="0"/>
                <a:cs typeface="Arial" panose="020B0604020202020204" pitchFamily="34" charset="0"/>
              </a:rPr>
              <a:t>Pass </a:t>
            </a:r>
            <a:r>
              <a:rPr lang="en-US" altLang="zh-CN" sz="18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input_name</a:t>
            </a:r>
            <a:r>
              <a:rPr lang="en-US" altLang="zh-CN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Palatino Linotype" panose="02040502050505030304" pitchFamily="18" charset="0"/>
                <a:cs typeface="Arial" panose="020B0604020202020204" pitchFamily="34" charset="0"/>
              </a:rPr>
              <a:t>and </a:t>
            </a:r>
            <a:r>
              <a:rPr lang="en-US" altLang="zh-CN" sz="18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input_password</a:t>
            </a:r>
            <a:r>
              <a:rPr lang="en-US" altLang="zh-CN" sz="1800" dirty="0">
                <a:latin typeface="Palatino Linotype" panose="02040502050505030304" pitchFamily="18" charset="0"/>
                <a:cs typeface="Arial" panose="020B0604020202020204" pitchFamily="34" charset="0"/>
              </a:rPr>
              <a:t> as parameters to the SQL command execution function.</a:t>
            </a:r>
          </a:p>
          <a:p>
            <a:pPr marL="285750" indent="-285750"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v"/>
            </a:pPr>
            <a:r>
              <a:rPr lang="en-US" altLang="zh-CN" sz="1800" dirty="0">
                <a:latin typeface="Palatino Linotype" panose="02040502050505030304" pitchFamily="18" charset="0"/>
                <a:cs typeface="Arial" panose="020B0604020202020204" pitchFamily="34" charset="0"/>
              </a:rPr>
              <a:t>The database will always distinguish between code and data, regardless of what user input is supplied.</a:t>
            </a:r>
            <a:endParaRPr lang="zh-CN" altLang="en-US" sz="1800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D3DAB9-D629-6270-14A7-F39C49A4E3A2}"/>
              </a:ext>
            </a:extLst>
          </p:cNvPr>
          <p:cNvSpPr txBox="1"/>
          <p:nvPr/>
        </p:nvSpPr>
        <p:spPr>
          <a:xfrm>
            <a:off x="3086803" y="5620463"/>
            <a:ext cx="1692188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effectLst/>
                <a:latin typeface="Palatino Linotype" panose="02040502050505030304" pitchFamily="18" charset="0"/>
              </a:rPr>
              <a:t>Response:  </a:t>
            </a:r>
            <a:r>
              <a:rPr lang="en-US" altLang="zh-CN" sz="1600" b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alatino Linotype" panose="02040502050505030304" pitchFamily="18" charset="0"/>
              </a:rPr>
              <a:t>None</a:t>
            </a:r>
            <a:endParaRPr lang="zh-CN" altLang="en-US" sz="1800" b="1" dirty="0">
              <a:solidFill>
                <a:schemeClr val="bg2">
                  <a:lumMod val="60000"/>
                  <a:lumOff val="40000"/>
                </a:schemeClr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AD8EE1-43C8-6780-D0F3-8F6C121DCD3B}"/>
              </a:ext>
            </a:extLst>
          </p:cNvPr>
          <p:cNvSpPr txBox="1"/>
          <p:nvPr/>
        </p:nvSpPr>
        <p:spPr>
          <a:xfrm>
            <a:off x="5600278" y="5634313"/>
            <a:ext cx="1513235" cy="1938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dont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exists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DC06FE-7F3E-6B92-DA40-B828E2250F6C}"/>
              </a:ext>
            </a:extLst>
          </p:cNvPr>
          <p:cNvSpPr txBox="1"/>
          <p:nvPr/>
        </p:nvSpPr>
        <p:spPr>
          <a:xfrm>
            <a:off x="8012546" y="5634313"/>
            <a:ext cx="924933" cy="1938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Login failed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F1F21F-B61B-0789-A0CD-91DC14FF8050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4778991" y="5731263"/>
            <a:ext cx="82128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C04147-6D54-003D-08B9-10F5DC6EC60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7113513" y="5731263"/>
            <a:ext cx="899033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2ADA23-A1ED-F585-2500-E0438EE6143F}"/>
              </a:ext>
            </a:extLst>
          </p:cNvPr>
          <p:cNvSpPr txBox="1"/>
          <p:nvPr/>
        </p:nvSpPr>
        <p:spPr>
          <a:xfrm>
            <a:off x="3061222" y="4572366"/>
            <a:ext cx="495132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input_name</a:t>
            </a:r>
            <a:r>
              <a:rPr lang="en-US" altLang="zh-C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 = </a:t>
            </a:r>
            <a:r>
              <a:rPr lang="en-US" altLang="zh-CN" sz="20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zwj</a:t>
            </a:r>
            <a:r>
              <a:rPr lang="en-US" altLang="zh-C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’--</a:t>
            </a:r>
          </a:p>
          <a:p>
            <a:r>
              <a:rPr lang="en-US" altLang="zh-CN" sz="20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input_password</a:t>
            </a:r>
            <a:r>
              <a:rPr lang="en-US" altLang="zh-CN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 = 2025 </a:t>
            </a:r>
            <a:endParaRPr lang="zh-CN" altLang="en-US" dirty="0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67A88E77-1E65-EF3E-19E9-1A24BB7491B2}"/>
              </a:ext>
            </a:extLst>
          </p:cNvPr>
          <p:cNvSpPr/>
          <p:nvPr/>
        </p:nvSpPr>
        <p:spPr>
          <a:xfrm>
            <a:off x="5168230" y="5321539"/>
            <a:ext cx="612068" cy="252026"/>
          </a:xfrm>
          <a:prstGeom prst="downArrow">
            <a:avLst/>
          </a:prstGeom>
          <a:solidFill>
            <a:schemeClr val="accent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DD6E45-00B7-326A-499C-7CBDAE558411}"/>
              </a:ext>
            </a:extLst>
          </p:cNvPr>
          <p:cNvSpPr txBox="1"/>
          <p:nvPr/>
        </p:nvSpPr>
        <p:spPr>
          <a:xfrm>
            <a:off x="487709" y="6050288"/>
            <a:ext cx="8776629" cy="3077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No username equals </a:t>
            </a:r>
            <a:r>
              <a:rPr lang="en-US" altLang="zh-CN" sz="1400" b="1" dirty="0" err="1">
                <a:latin typeface="Palatino Linotype" panose="02040502050505030304" pitchFamily="18" charset="0"/>
                <a:cs typeface="Arial" panose="020B0604020202020204" pitchFamily="34" charset="0"/>
              </a:rPr>
              <a:t>zwj</a:t>
            </a:r>
            <a:r>
              <a:rPr lang="en-US" altLang="zh-CN" sz="1400" b="1" dirty="0">
                <a:latin typeface="Palatino Linotype" panose="02040502050505030304" pitchFamily="18" charset="0"/>
                <a:cs typeface="Arial" panose="020B0604020202020204" pitchFamily="34" charset="0"/>
              </a:rPr>
              <a:t>’--</a:t>
            </a:r>
            <a:endParaRPr lang="zh-CN" altLang="en-US" sz="1400" b="1" dirty="0"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3F04A0C-683C-8EE7-E9C0-A32C44EA1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94" y="4621868"/>
            <a:ext cx="1908212" cy="1084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F4A84A-EAD5-ED47-9ADF-57D128EF2B94}"/>
              </a:ext>
            </a:extLst>
          </p:cNvPr>
          <p:cNvSpPr txBox="1"/>
          <p:nvPr/>
        </p:nvSpPr>
        <p:spPr>
          <a:xfrm>
            <a:off x="415701" y="1047796"/>
            <a:ext cx="6624736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1"/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How ? —</a:t>
            </a:r>
            <a:r>
              <a:rPr lang="zh-CN" altLang="en-US" sz="2000" b="1" i="1" dirty="0">
                <a:solidFill>
                  <a:schemeClr val="accent1"/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1"/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How to make the mitigation for this BUG ?</a:t>
            </a:r>
            <a:endParaRPr lang="zh-CN" altLang="en-US" sz="2000" b="1" i="1" dirty="0">
              <a:solidFill>
                <a:schemeClr val="accent1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A66A7-9A46-0744-9A99-0CD4AC18F11E}"/>
              </a:ext>
            </a:extLst>
          </p:cNvPr>
          <p:cNvSpPr txBox="1"/>
          <p:nvPr/>
        </p:nvSpPr>
        <p:spPr>
          <a:xfrm>
            <a:off x="703494" y="4335600"/>
            <a:ext cx="1908212" cy="21544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solidFill>
                  <a:srgbClr val="9B1717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DATABASE</a:t>
            </a:r>
            <a:endParaRPr lang="zh-CN" altLang="en-US" sz="1400" b="1" dirty="0">
              <a:solidFill>
                <a:srgbClr val="9B1717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5C900B9-062C-BA4C-B414-A7B260392AEB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398685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3113" y="5734050"/>
            <a:ext cx="8338185" cy="6799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1600" b="1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Motivation</a:t>
            </a: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:</a:t>
            </a:r>
            <a:r>
              <a:rPr lang="en-US" altLang="zh-CN" sz="1600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 Short of money! Make everyday Double 11!</a:t>
            </a:r>
            <a:endParaRPr lang="zh-CN" altLang="en-US" sz="1600" dirty="0">
              <a:latin typeface="Palatino Linotype" panose="02040502050505030304" pitchFamily="18" charset="0"/>
              <a:ea typeface="宋体" panose="02010600030101010101" pitchFamily="2" charset="-122"/>
              <a:cs typeface="Palatino Linotype" panose="02040502050505030304" pitchFamily="18" charset="0"/>
            </a:endParaRPr>
          </a:p>
          <a:p>
            <a:pPr algn="ctr">
              <a:buClr>
                <a:schemeClr val="bg2"/>
              </a:buClr>
            </a:pP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Try:</a:t>
            </a:r>
            <a:r>
              <a:rPr lang="en-US" altLang="zh-CN" sz="1600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 Forge coupons to achieve super-high discounts.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55F3E16-826C-AF45-84EA-AAD55EEFF538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III.</a:t>
            </a:r>
            <a:r>
              <a:rPr lang="en-US" altLang="zh-CN" dirty="0"/>
              <a:t> Vulnerability 2: </a:t>
            </a:r>
            <a:r>
              <a:rPr lang="en-US" altLang="zh-CN" b="1" dirty="0"/>
              <a:t>Reversible Encryption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CD340F-6E49-4083-B988-D798A267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56" y="1305552"/>
            <a:ext cx="7580498" cy="424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0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EBCF46-4E1B-404D-BDF6-9D508039D658}"/>
              </a:ext>
            </a:extLst>
          </p:cNvPr>
          <p:cNvSpPr/>
          <p:nvPr/>
        </p:nvSpPr>
        <p:spPr>
          <a:xfrm>
            <a:off x="728280" y="5770054"/>
            <a:ext cx="8447853" cy="6282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altLang="zh-CN" sz="1600" b="1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There is no restriction on the usage of coupons.</a:t>
            </a:r>
          </a:p>
          <a:p>
            <a:pPr algn="ctr">
              <a:buClr>
                <a:schemeClr val="tx1"/>
              </a:buClr>
            </a:pPr>
            <a:r>
              <a:rPr lang="en-US" altLang="zh-CN" sz="1600" b="1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Once forged successful, the coupon will be universal.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9E51D5-BC1C-4F53-B4BC-AF3837DF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1" y="1771067"/>
            <a:ext cx="4599181" cy="29194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D972CB-E992-4F70-921C-E744D331A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57" b="26957"/>
          <a:stretch/>
        </p:blipFill>
        <p:spPr>
          <a:xfrm>
            <a:off x="4990540" y="1771067"/>
            <a:ext cx="4599182" cy="10801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B77B33-1B02-4CF2-B53C-52F5126E0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540" y="2934475"/>
            <a:ext cx="4599182" cy="10887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DA35D3-A8D3-42F7-8A77-DD107C92BB21}"/>
              </a:ext>
            </a:extLst>
          </p:cNvPr>
          <p:cNvSpPr/>
          <p:nvPr/>
        </p:nvSpPr>
        <p:spPr>
          <a:xfrm>
            <a:off x="6068330" y="3610427"/>
            <a:ext cx="612068" cy="19611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EDB2B8BC-D0DA-43DB-9D7B-F1DB9F6B7D7B}"/>
              </a:ext>
            </a:extLst>
          </p:cNvPr>
          <p:cNvSpPr txBox="1"/>
          <p:nvPr/>
        </p:nvSpPr>
        <p:spPr>
          <a:xfrm>
            <a:off x="415701" y="1045936"/>
            <a:ext cx="4068453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Why ? —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#1 Unrestricted coupons</a:t>
            </a:r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527C84F-8D1D-4925-A462-BDEAC5A6F2B3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III.</a:t>
            </a:r>
            <a:r>
              <a:rPr lang="en-US" altLang="zh-CN" dirty="0"/>
              <a:t> Vulnerability 2: </a:t>
            </a:r>
            <a:r>
              <a:rPr lang="en-US" altLang="zh-CN" b="1" dirty="0"/>
              <a:t>Reversible Encryption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3032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5">
            <a:extLst>
              <a:ext uri="{FF2B5EF4-FFF2-40B4-BE49-F238E27FC236}">
                <a16:creationId xmlns:a16="http://schemas.microsoft.com/office/drawing/2014/main" id="{EDB2B8BC-D0DA-43DB-9D7B-F1DB9F6B7D7B}"/>
              </a:ext>
            </a:extLst>
          </p:cNvPr>
          <p:cNvSpPr txBox="1"/>
          <p:nvPr/>
        </p:nvSpPr>
        <p:spPr>
          <a:xfrm>
            <a:off x="415701" y="1045936"/>
            <a:ext cx="6084678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Why ? —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#2 Imperfect Reversible Encryption</a:t>
            </a:r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表格 3">
            <a:extLst>
              <a:ext uri="{FF2B5EF4-FFF2-40B4-BE49-F238E27FC236}">
                <a16:creationId xmlns:a16="http://schemas.microsoft.com/office/drawing/2014/main" id="{849DA383-6833-4076-9F2F-94240717907E}"/>
              </a:ext>
            </a:extLst>
          </p:cNvPr>
          <p:cNvGraphicFramePr>
            <a:graphicFrameLocks noGrp="1"/>
          </p:cNvGraphicFramePr>
          <p:nvPr/>
        </p:nvGraphicFramePr>
        <p:xfrm>
          <a:off x="5122263" y="1574040"/>
          <a:ext cx="4467993" cy="4160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89331">
                  <a:extLst>
                    <a:ext uri="{9D8B030D-6E8A-4147-A177-3AD203B41FA5}">
                      <a16:colId xmlns:a16="http://schemas.microsoft.com/office/drawing/2014/main" val="1661546485"/>
                    </a:ext>
                  </a:extLst>
                </a:gridCol>
                <a:gridCol w="1489331">
                  <a:extLst>
                    <a:ext uri="{9D8B030D-6E8A-4147-A177-3AD203B41FA5}">
                      <a16:colId xmlns:a16="http://schemas.microsoft.com/office/drawing/2014/main" val="1998900965"/>
                    </a:ext>
                  </a:extLst>
                </a:gridCol>
                <a:gridCol w="1489331">
                  <a:extLst>
                    <a:ext uri="{9D8B030D-6E8A-4147-A177-3AD203B41FA5}">
                      <a16:colId xmlns:a16="http://schemas.microsoft.com/office/drawing/2014/main" val="963376388"/>
                    </a:ext>
                  </a:extLst>
                </a:gridCol>
              </a:tblGrid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Expiration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Discount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Coupon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64824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2024-04-30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err="1">
                          <a:solidFill>
                            <a:srgbClr val="C00000"/>
                          </a:solidFill>
                        </a:rPr>
                        <a:t>k#pDmg</a:t>
                      </a:r>
                      <a:r>
                        <a:rPr lang="en-US" altLang="zh-CN" sz="1500" dirty="0" err="1"/>
                        <a:t>+yEp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12360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2023-04-30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C00000"/>
                          </a:solidFill>
                        </a:rPr>
                        <a:t>k#pDmg</a:t>
                      </a:r>
                      <a:r>
                        <a:rPr lang="en-US" altLang="zh-CN" sz="1500" dirty="0"/>
                        <a:t>C7vo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291006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2023-03-31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40%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o*IVjgC7Bq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831618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2023-02-28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mNYT0</a:t>
                      </a:r>
                      <a:r>
                        <a:rPr lang="en-US" altLang="zh-CN" sz="1500" b="1" dirty="0">
                          <a:solidFill>
                            <a:srgbClr val="0070C0"/>
                          </a:solidFill>
                        </a:rPr>
                        <a:t>gC7</a:t>
                      </a:r>
                      <a:r>
                        <a:rPr lang="en-US" altLang="zh-CN" sz="1500" dirty="0"/>
                        <a:t>yp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180239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2023-01-31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n&lt;Mic</a:t>
                      </a:r>
                      <a:r>
                        <a:rPr lang="en-US" altLang="zh-CN" sz="1500" b="1" dirty="0">
                          <a:solidFill>
                            <a:srgbClr val="0070C0"/>
                          </a:solidFill>
                        </a:rPr>
                        <a:t>gC7</a:t>
                      </a:r>
                      <a:r>
                        <a:rPr lang="en-US" altLang="zh-CN" sz="1500" dirty="0"/>
                        <a:t>vo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242437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2022-12-31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40%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l}6D#</a:t>
                      </a:r>
                      <a:r>
                        <a:rPr lang="en-US" altLang="zh-CN" sz="1500" b="1" dirty="0">
                          <a:solidFill>
                            <a:srgbClr val="7030A0"/>
                          </a:solidFill>
                        </a:rPr>
                        <a:t>ga+sp</a:t>
                      </a:r>
                      <a:endParaRPr lang="en-US" altLang="zh-CN" sz="15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301879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2022-11-30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40%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pes[</a:t>
                      </a:r>
                      <a:r>
                        <a:rPr lang="en-US" altLang="zh-CN" sz="1500" dirty="0" err="1"/>
                        <a:t>C</a:t>
                      </a:r>
                      <a:r>
                        <a:rPr lang="en-US" altLang="zh-CN" sz="1500" b="1" dirty="0" err="1">
                          <a:solidFill>
                            <a:srgbClr val="7030A0"/>
                          </a:solidFill>
                        </a:rPr>
                        <a:t>ga+sp</a:t>
                      </a:r>
                      <a:endParaRPr lang="en-US" altLang="zh-CN" sz="15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91873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2022-10-31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pEw8pga+po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90836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2022-09-30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q:&lt;Irga+mn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33383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2022-08-31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k#*</a:t>
                      </a:r>
                      <a:r>
                        <a:rPr lang="en-US" altLang="zh-CN" sz="1500" dirty="0" err="1"/>
                        <a:t>Ag</a:t>
                      </a:r>
                      <a:r>
                        <a:rPr lang="en-US" altLang="zh-CN" sz="1500" b="1" dirty="0" err="1">
                          <a:solidFill>
                            <a:srgbClr val="00B050"/>
                          </a:solidFill>
                        </a:rPr>
                        <a:t>ga+po</a:t>
                      </a:r>
                      <a:endParaRPr lang="zh-CN" altLang="en-US" sz="15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97181"/>
                  </a:ext>
                </a:extLst>
              </a:tr>
              <a:tr h="2920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2022-07-30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n(</a:t>
                      </a:r>
                      <a:r>
                        <a:rPr lang="en-US" altLang="zh-CN" sz="1500" dirty="0" err="1"/>
                        <a:t>XLu</a:t>
                      </a:r>
                      <a:r>
                        <a:rPr lang="en-US" altLang="zh-CN" sz="1500" b="1" dirty="0" err="1">
                          <a:solidFill>
                            <a:srgbClr val="00B050"/>
                          </a:solidFill>
                        </a:rPr>
                        <a:t>ga+po</a:t>
                      </a:r>
                      <a:endParaRPr lang="zh-CN" altLang="en-US" sz="15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45081"/>
                  </a:ext>
                </a:extLst>
              </a:tr>
              <a:tr h="2879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2022-06-30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n(</a:t>
                      </a:r>
                      <a:r>
                        <a:rPr lang="en-US" altLang="zh-CN" sz="1500" dirty="0" err="1"/>
                        <a:t>XRw</a:t>
                      </a:r>
                      <a:r>
                        <a:rPr lang="en-US" altLang="zh-CN" sz="1500" b="1" dirty="0" err="1">
                          <a:solidFill>
                            <a:srgbClr val="00B050"/>
                          </a:solidFill>
                        </a:rPr>
                        <a:t>ga+po</a:t>
                      </a:r>
                      <a:endParaRPr lang="zh-CN" altLang="en-US" sz="15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556112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B37AC686-83A3-4FA2-88D0-9C5CA6CBA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1" y="3654300"/>
            <a:ext cx="4348847" cy="13250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230691-A6B5-4B52-9D5D-176202914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8" y="5026710"/>
            <a:ext cx="4351220" cy="8644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3D5D9F-AC96-46BE-B4F6-7E97D6D792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63" b="17608"/>
          <a:stretch/>
        </p:blipFill>
        <p:spPr>
          <a:xfrm>
            <a:off x="444991" y="1583932"/>
            <a:ext cx="4348847" cy="202304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3B71E-A29F-4E18-9343-89CFA7697552}"/>
              </a:ext>
            </a:extLst>
          </p:cNvPr>
          <p:cNvSpPr/>
          <p:nvPr/>
        </p:nvSpPr>
        <p:spPr>
          <a:xfrm>
            <a:off x="552289" y="5938477"/>
            <a:ext cx="8804635" cy="5251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altLang="zh-CN" sz="1800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Regularity</a:t>
            </a:r>
            <a:r>
              <a:rPr lang="en-US" altLang="zh-CN" sz="1800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shows that the decryption must be some simple method rather than hash.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0EEAB1E-60D1-4691-BA5E-C49F98B698D7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III.</a:t>
            </a:r>
            <a:r>
              <a:rPr lang="en-US" altLang="zh-CN" dirty="0"/>
              <a:t> Vulnerability 2: </a:t>
            </a:r>
            <a:r>
              <a:rPr lang="en-US" altLang="zh-CN" b="1" dirty="0"/>
              <a:t>Reversible Encryption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462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I.</a:t>
            </a:r>
            <a:r>
              <a:rPr lang="en-US" dirty="0"/>
              <a:t> Introduction: </a:t>
            </a:r>
            <a:r>
              <a:rPr lang="en-US" b="1" dirty="0"/>
              <a:t>Motivation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5E8CE36-A2C7-A946-8734-C43FE9901348}"/>
              </a:ext>
            </a:extLst>
          </p:cNvPr>
          <p:cNvSpPr txBox="1"/>
          <p:nvPr/>
        </p:nvSpPr>
        <p:spPr bwMode="auto">
          <a:xfrm>
            <a:off x="0" y="990600"/>
            <a:ext cx="9904413" cy="140401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vert="horz" wrap="square" lIns="95793" tIns="47896" rIns="95793" bIns="47896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Imagine you were a </a:t>
            </a:r>
            <a:r>
              <a:rPr lang="en-US" sz="2000" b="1" dirty="0">
                <a:solidFill>
                  <a:srgbClr val="9B1717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HACKER</a:t>
            </a:r>
            <a:r>
              <a:rPr lang="en-US" sz="20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would you want to do with </a:t>
            </a:r>
            <a:r>
              <a:rPr lang="en-US" sz="2000" b="1" dirty="0">
                <a:solidFill>
                  <a:srgbClr val="9B1717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BUGS</a:t>
            </a:r>
            <a:r>
              <a:rPr lang="en-US" sz="20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on a Shopping </a:t>
            </a:r>
            <a:r>
              <a:rPr lang="en-US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sz="20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ebsite?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Anything is </a:t>
            </a:r>
            <a:r>
              <a:rPr lang="en-US" sz="2000" b="1" dirty="0">
                <a:solidFill>
                  <a:srgbClr val="9B1717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POSSIBLE</a:t>
            </a:r>
            <a:r>
              <a:rPr lang="en-US" sz="2000" b="1" dirty="0">
                <a:solidFill>
                  <a:srgbClr val="000000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</a:t>
            </a:r>
            <a:endParaRPr lang="en-US" sz="2000" b="1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638B60-AA4B-6248-B0FB-949139E77821}"/>
              </a:ext>
            </a:extLst>
          </p:cNvPr>
          <p:cNvGrpSpPr/>
          <p:nvPr/>
        </p:nvGrpSpPr>
        <p:grpSpPr>
          <a:xfrm>
            <a:off x="150227" y="2877914"/>
            <a:ext cx="9603957" cy="1622149"/>
            <a:chOff x="235682" y="3746255"/>
            <a:chExt cx="9603957" cy="1622149"/>
          </a:xfrm>
        </p:grpSpPr>
        <p:pic>
          <p:nvPicPr>
            <p:cNvPr id="14342" name="Picture 6" descr="How to Avoid Illegal Recruitment ~ PHILIPPINE NURSE">
              <a:extLst>
                <a:ext uri="{FF2B5EF4-FFF2-40B4-BE49-F238E27FC236}">
                  <a16:creationId xmlns:a16="http://schemas.microsoft.com/office/drawing/2014/main" id="{310FAD3F-9D73-A243-9CD5-8306C5378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82" y="3746255"/>
              <a:ext cx="2110113" cy="1622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标题 4">
              <a:extLst>
                <a:ext uri="{FF2B5EF4-FFF2-40B4-BE49-F238E27FC236}">
                  <a16:creationId xmlns:a16="http://schemas.microsoft.com/office/drawing/2014/main" id="{902BF37E-8E63-E948-A42A-EE3DC1C52253}"/>
                </a:ext>
              </a:extLst>
            </p:cNvPr>
            <p:cNvSpPr txBox="1"/>
            <p:nvPr/>
          </p:nvSpPr>
          <p:spPr bwMode="auto">
            <a:xfrm>
              <a:off x="2873448" y="3746255"/>
              <a:ext cx="6966191" cy="162214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vert="horz" wrap="square" lIns="95793" tIns="47896" rIns="95793" bIns="47896" numCol="1" anchor="ctr" anchorCtr="0" compatLnSpc="1"/>
            <a:lstStyle>
              <a:lvl1pPr marL="0" indent="0" algn="l" defTabSz="95821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800" b="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marL="285750" indent="-28575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800" b="1" dirty="0">
                  <a:solidFill>
                    <a:srgbClr val="9B1717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Steal other people‘s accounts</a:t>
              </a:r>
              <a:r>
                <a:rPr lang="en-US" sz="1800" b="1" dirty="0"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to buy items for </a:t>
              </a:r>
              <a:r>
                <a:rPr lang="en-US" sz="1800" b="1" dirty="0">
                  <a:solidFill>
                    <a:srgbClr val="9B1717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FREE?</a:t>
              </a:r>
            </a:p>
            <a:p>
              <a:pPr marL="285750" indent="-28575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endParaRPr lang="en-US" sz="1800" b="1" dirty="0"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800" b="1" dirty="0">
                  <a:solidFill>
                    <a:srgbClr val="9B1717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Forge coupons</a:t>
              </a:r>
              <a:r>
                <a:rPr lang="en-US" sz="1800" b="1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to realize huge </a:t>
              </a:r>
              <a:r>
                <a:rPr lang="en-US" sz="1800" b="1" dirty="0">
                  <a:solidFill>
                    <a:srgbClr val="9B1717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DISCOUNTS?</a:t>
              </a:r>
            </a:p>
            <a:p>
              <a:pPr marL="285750" indent="-28575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endParaRPr lang="en-US" sz="1800" b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ts val="0"/>
                </a:spcBef>
                <a:buFont typeface="Wingdings" pitchFamily="2" charset="2"/>
                <a:buChar char="v"/>
              </a:pPr>
              <a:r>
                <a:rPr lang="en-US" sz="1800" b="1" dirty="0">
                  <a:solidFill>
                    <a:srgbClr val="9B1717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Help paint bad feedback </a:t>
              </a:r>
              <a:r>
                <a:rPr lang="en-US" sz="1800" b="1" dirty="0"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for website for </a:t>
              </a:r>
              <a:r>
                <a:rPr lang="en-US" sz="1800" b="1" dirty="0">
                  <a:solidFill>
                    <a:srgbClr val="9B1717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PROFIT?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0383CF-69DE-754F-81B8-8EF2D9BE77CC}"/>
              </a:ext>
            </a:extLst>
          </p:cNvPr>
          <p:cNvGrpSpPr/>
          <p:nvPr/>
        </p:nvGrpSpPr>
        <p:grpSpPr>
          <a:xfrm>
            <a:off x="1726928" y="5174093"/>
            <a:ext cx="6451047" cy="1316041"/>
            <a:chOff x="2430636" y="5310100"/>
            <a:chExt cx="6852930" cy="1398027"/>
          </a:xfrm>
        </p:grpSpPr>
        <p:pic>
          <p:nvPicPr>
            <p:cNvPr id="14348" name="Picture 12" descr="Freebies4u | Sale, Promotion &amp; Freebies in Malaysia [2024]">
              <a:extLst>
                <a:ext uri="{FF2B5EF4-FFF2-40B4-BE49-F238E27FC236}">
                  <a16:creationId xmlns:a16="http://schemas.microsoft.com/office/drawing/2014/main" id="{D4722D50-3FC4-914A-8080-0F5727B83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703" y="5310101"/>
              <a:ext cx="1398025" cy="139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0" name="Picture 14" descr="Colin Zheng Huang Net Worth: Pinduoduo CEO Now Richer Than Jack Ma ...">
              <a:extLst>
                <a:ext uri="{FF2B5EF4-FFF2-40B4-BE49-F238E27FC236}">
                  <a16:creationId xmlns:a16="http://schemas.microsoft.com/office/drawing/2014/main" id="{C5393BD2-E9D4-7D45-A1F1-093424009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0636" y="5310102"/>
              <a:ext cx="1398025" cy="139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4" name="Picture 18" descr="IPMAN Gemini Pro 双子星 双HDMI输入采集卡 – 雷特世创">
              <a:extLst>
                <a:ext uri="{FF2B5EF4-FFF2-40B4-BE49-F238E27FC236}">
                  <a16:creationId xmlns:a16="http://schemas.microsoft.com/office/drawing/2014/main" id="{0F3265EE-F748-2847-83AE-D95AE6D7D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122" y="5310101"/>
              <a:ext cx="1398025" cy="139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6" name="Picture 20" descr="Amazon Headquarter Logo: Over 9 Royalty-Free Licensable Stock ...">
              <a:extLst>
                <a:ext uri="{FF2B5EF4-FFF2-40B4-BE49-F238E27FC236}">
                  <a16:creationId xmlns:a16="http://schemas.microsoft.com/office/drawing/2014/main" id="{ABA72141-45AF-9742-BC5A-7534EA031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5541" y="5310100"/>
              <a:ext cx="1398025" cy="139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53F2A61-93DF-48BF-80F4-F5B20BC5AC97}"/>
              </a:ext>
            </a:extLst>
          </p:cNvPr>
          <p:cNvSpPr txBox="1"/>
          <p:nvPr/>
        </p:nvSpPr>
        <p:spPr>
          <a:xfrm>
            <a:off x="415701" y="1571968"/>
            <a:ext cx="9228377" cy="140038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Go through files of the application </a:t>
            </a:r>
            <a:endParaRPr lang="en-US" altLang="zh-CN" b="1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Capture the communication content from server when inputting the coupon </a:t>
            </a:r>
            <a:endParaRPr lang="en-US" altLang="zh-CN" b="1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Brute force attack </a:t>
            </a:r>
            <a:endParaRPr lang="en-US" altLang="zh-CN" b="1" dirty="0">
              <a:solidFill>
                <a:srgbClr val="FF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About Us 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http://127.0.0.1:3000/ftp/legal.md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), try </a:t>
            </a:r>
            <a:r>
              <a:rPr lang="zh-CN" altLang="en-US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http://127.0.0.1:3000/ftp</a:t>
            </a:r>
            <a:endParaRPr lang="en-US" altLang="zh-CN" b="1" dirty="0">
              <a:solidFill>
                <a:srgbClr val="C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B535710-7A4D-492E-84A7-9976B4296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7866" y="1593590"/>
            <a:ext cx="304340" cy="304340"/>
          </a:xfrm>
          <a:prstGeom prst="rect">
            <a:avLst/>
          </a:prstGeom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FF26C036-2A53-4798-A85F-279854B0178F}"/>
              </a:ext>
            </a:extLst>
          </p:cNvPr>
          <p:cNvSpPr txBox="1"/>
          <p:nvPr/>
        </p:nvSpPr>
        <p:spPr>
          <a:xfrm>
            <a:off x="415701" y="1047796"/>
            <a:ext cx="612067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#1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Find the core file access portal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1A2AB8A9-9201-47FA-8182-8C65D2F09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1662" y="2304655"/>
            <a:ext cx="304340" cy="30434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7579A284-DA6B-491A-A2D9-C29E8311E3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6358" y="1953630"/>
            <a:ext cx="304340" cy="304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8644C5-8C2C-4587-BD1B-A8E62C39D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55" y="3217396"/>
            <a:ext cx="5625688" cy="2994597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96B980A-1DC3-456D-83E3-CFD807979708}"/>
              </a:ext>
            </a:extLst>
          </p:cNvPr>
          <p:cNvGrpSpPr/>
          <p:nvPr/>
        </p:nvGrpSpPr>
        <p:grpSpPr>
          <a:xfrm>
            <a:off x="6523355" y="3115486"/>
            <a:ext cx="2677323" cy="3198043"/>
            <a:chOff x="6612924" y="3105943"/>
            <a:chExt cx="2677323" cy="319804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E55FE99-7A50-494B-BBF0-AB80296B3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2629"/>
            <a:stretch/>
          </p:blipFill>
          <p:spPr>
            <a:xfrm>
              <a:off x="6612924" y="3106256"/>
              <a:ext cx="1548172" cy="159883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6457F74-4054-4BFA-873E-F4F97F0B0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9961"/>
            <a:stretch/>
          </p:blipFill>
          <p:spPr>
            <a:xfrm>
              <a:off x="6612924" y="4705152"/>
              <a:ext cx="2677323" cy="159883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962D06D-A7C5-4880-A675-45D329E68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951" r="47889"/>
            <a:stretch/>
          </p:blipFill>
          <p:spPr>
            <a:xfrm>
              <a:off x="8176258" y="3105943"/>
              <a:ext cx="1083806" cy="1598834"/>
            </a:xfrm>
            <a:prstGeom prst="rect">
              <a:avLst/>
            </a:prstGeom>
          </p:spPr>
        </p:pic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C9EE249D-1BC1-4CBF-8391-761B8E714298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III.</a:t>
            </a:r>
            <a:r>
              <a:rPr lang="en-US" altLang="zh-CN" dirty="0"/>
              <a:t> Vulnerability 2: </a:t>
            </a:r>
            <a:r>
              <a:rPr lang="en-US" altLang="zh-CN" b="1" dirty="0"/>
              <a:t>Reversible Encryption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670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D48B54C-D63E-4DE3-8C1C-EB10A85CE1BD}"/>
              </a:ext>
            </a:extLst>
          </p:cNvPr>
          <p:cNvSpPr txBox="1"/>
          <p:nvPr/>
        </p:nvSpPr>
        <p:spPr>
          <a:xfrm>
            <a:off x="415701" y="1449574"/>
            <a:ext cx="6129148" cy="42030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http://127.0.0.1:3000/ftp/coupons_2013.md.bak</a:t>
            </a:r>
            <a:endParaRPr lang="zh-CN" altLang="en-US" b="1" dirty="0">
              <a:solidFill>
                <a:srgbClr val="C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D8760A0-A8D4-49A2-96BD-678CB17FCD5C}"/>
              </a:ext>
            </a:extLst>
          </p:cNvPr>
          <p:cNvSpPr txBox="1"/>
          <p:nvPr/>
        </p:nvSpPr>
        <p:spPr>
          <a:xfrm>
            <a:off x="415701" y="1047796"/>
            <a:ext cx="7488833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#2 Try Poison Null Type Attack to get core files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5A96D3-81BB-4DAF-8E5A-8BA1E47B2174}"/>
              </a:ext>
            </a:extLst>
          </p:cNvPr>
          <p:cNvSpPr txBox="1"/>
          <p:nvPr/>
        </p:nvSpPr>
        <p:spPr>
          <a:xfrm>
            <a:off x="415701" y="3987647"/>
            <a:ext cx="7632849" cy="42030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http://127.0.0.1:3000/ftp/coupons_2013.md.bak</a:t>
            </a:r>
            <a:r>
              <a:rPr lang="en-US" altLang="zh-CN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%2500.md</a:t>
            </a:r>
            <a:endParaRPr lang="zh-CN" altLang="en-US" b="1" dirty="0">
              <a:solidFill>
                <a:srgbClr val="C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B1DE0C-1870-41CB-A200-B6DD83E64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" r="2334"/>
          <a:stretch/>
        </p:blipFill>
        <p:spPr>
          <a:xfrm>
            <a:off x="994807" y="4489269"/>
            <a:ext cx="3816425" cy="981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7B4D50-CBCB-422C-94ED-75CA5A54F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546" y="4467198"/>
            <a:ext cx="1006848" cy="2226411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4AD91A61-667D-445C-8EED-9846102E2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01" y="5470344"/>
            <a:ext cx="5004557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%2500 is decoded as </a:t>
            </a:r>
            <a:r>
              <a:rPr kumimoji="0" lang="en-US" altLang="zh-CN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%00 (null byte)</a:t>
            </a:r>
            <a:r>
              <a:rPr kumimoji="0" lang="en-US" altLang="zh-CN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cs typeface="Times New Roman" panose="02020603050405020304" pitchFamily="18" charset="0"/>
              </a:rPr>
              <a:t>. When the web server parses this path, it treats the filename as coupons_2013.md.bak, thus bypassing the file extension check</a:t>
            </a:r>
            <a:endParaRPr kumimoji="0" lang="zh-CN" altLang="zh-CN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D2BAD7D-49C1-4486-BB48-3A6F7316E7BA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III.</a:t>
            </a:r>
            <a:r>
              <a:rPr lang="en-US" altLang="zh-CN" dirty="0"/>
              <a:t> Vulnerability 2: </a:t>
            </a:r>
            <a:r>
              <a:rPr lang="en-US" altLang="zh-CN" b="1" dirty="0"/>
              <a:t>Reversible Encryption</a:t>
            </a:r>
            <a:endParaRPr lang="en-US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D9CCC8C-336E-4A8D-97A1-9CE6C07EF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02" y="3070842"/>
            <a:ext cx="7154497" cy="791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B5828EC-0875-4309-9463-5AD9F3AE5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384"/>
          <a:stretch/>
        </p:blipFill>
        <p:spPr>
          <a:xfrm>
            <a:off x="415702" y="1829439"/>
            <a:ext cx="6840760" cy="70025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BA88F0-679C-4579-B7A3-07E5B05DC5FB}"/>
              </a:ext>
            </a:extLst>
          </p:cNvPr>
          <p:cNvSpPr txBox="1"/>
          <p:nvPr/>
        </p:nvSpPr>
        <p:spPr>
          <a:xfrm>
            <a:off x="415702" y="2673710"/>
            <a:ext cx="6129148" cy="42030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http://127.0.0.1:3000/ftp/coupons_2013.md.bak.</a:t>
            </a:r>
            <a:r>
              <a:rPr lang="en-US" altLang="zh-CN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md</a:t>
            </a:r>
            <a:endParaRPr lang="zh-CN" altLang="en-US" b="1" dirty="0">
              <a:solidFill>
                <a:srgbClr val="C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7">
            <a:extLst>
              <a:ext uri="{FF2B5EF4-FFF2-40B4-BE49-F238E27FC236}">
                <a16:creationId xmlns:a16="http://schemas.microsoft.com/office/drawing/2014/main" id="{6D8760A0-A8D4-49A2-96BD-678CB17FCD5C}"/>
              </a:ext>
            </a:extLst>
          </p:cNvPr>
          <p:cNvSpPr txBox="1"/>
          <p:nvPr/>
        </p:nvSpPr>
        <p:spPr>
          <a:xfrm>
            <a:off x="415701" y="1047796"/>
            <a:ext cx="7488833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#3 Go through core files to find out the algorithm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DD5FBC-DCA2-47D2-9A99-74987BCF4C33}"/>
              </a:ext>
            </a:extLst>
          </p:cNvPr>
          <p:cNvSpPr txBox="1"/>
          <p:nvPr/>
        </p:nvSpPr>
        <p:spPr>
          <a:xfrm>
            <a:off x="281376" y="1704139"/>
            <a:ext cx="9423358" cy="222387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http://127.0.0.1:3000/ftp/</a:t>
            </a:r>
            <a:r>
              <a:rPr lang="zh-CN" altLang="en-US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package.json.bak</a:t>
            </a:r>
            <a:r>
              <a:rPr lang="zh-CN" alt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%2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0.md</a:t>
            </a:r>
            <a:endParaRPr lang="en-US" altLang="zh-CN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The encryption algorithm was found —— </a:t>
            </a:r>
            <a:r>
              <a:rPr lang="en-US" altLang="zh-CN" sz="2400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z85</a:t>
            </a:r>
          </a:p>
          <a:p>
            <a:pPr marL="821863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Step1:Split data into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4-byte blocks 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(Do padding if not a multiple of 4 bytes)</a:t>
            </a:r>
          </a:p>
          <a:p>
            <a:pPr marL="821863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Step2: Treat each 4-byte block as a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32-bit integer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and calculate its value M.</a:t>
            </a:r>
          </a:p>
          <a:p>
            <a:pPr marL="821863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Step3: Calculate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 % 85, (M // 85) % 85 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…  and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map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them to characters.</a:t>
            </a:r>
            <a:endParaRPr lang="zh-CN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DA1326-7AB1-47C0-9801-31AF840D2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34" b="6496"/>
          <a:stretch/>
        </p:blipFill>
        <p:spPr>
          <a:xfrm>
            <a:off x="3858907" y="5140085"/>
            <a:ext cx="2274952" cy="111612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D62CB8F-6C3A-450B-90E7-A6A0F64F7346}"/>
              </a:ext>
            </a:extLst>
          </p:cNvPr>
          <p:cNvSpPr/>
          <p:nvPr/>
        </p:nvSpPr>
        <p:spPr>
          <a:xfrm>
            <a:off x="4002923" y="5932173"/>
            <a:ext cx="792088" cy="180020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ED4EBDB-0F2D-48F6-BDEF-7E07AD808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59" t="25490"/>
          <a:stretch/>
        </p:blipFill>
        <p:spPr>
          <a:xfrm>
            <a:off x="633661" y="4010654"/>
            <a:ext cx="3076918" cy="166904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D83762D-6FB4-474F-BC40-E30328CAE5BF}"/>
              </a:ext>
            </a:extLst>
          </p:cNvPr>
          <p:cNvSpPr/>
          <p:nvPr/>
        </p:nvSpPr>
        <p:spPr>
          <a:xfrm>
            <a:off x="1063774" y="4743182"/>
            <a:ext cx="1548172" cy="339329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33930F6-9D81-4D68-A637-72091C7FC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329" y="4010654"/>
            <a:ext cx="2659987" cy="244347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749132E-0C00-48D1-961B-07292DCB1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28" b="54724"/>
          <a:stretch/>
        </p:blipFill>
        <p:spPr>
          <a:xfrm>
            <a:off x="3863873" y="4010654"/>
            <a:ext cx="2274952" cy="104593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09038727-7778-4510-ABF8-78143E7FFE50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III.</a:t>
            </a:r>
            <a:r>
              <a:rPr lang="en-US" altLang="zh-CN" dirty="0"/>
              <a:t> Vulnerability 2: </a:t>
            </a:r>
            <a:r>
              <a:rPr lang="en-US" altLang="zh-CN" b="1" dirty="0"/>
              <a:t>Reversible Encryption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742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3">
            <a:extLst>
              <a:ext uri="{FF2B5EF4-FFF2-40B4-BE49-F238E27FC236}">
                <a16:creationId xmlns:a16="http://schemas.microsoft.com/office/drawing/2014/main" id="{69D1F72F-E55E-45EC-99D9-005272536907}"/>
              </a:ext>
            </a:extLst>
          </p:cNvPr>
          <p:cNvGraphicFramePr>
            <a:graphicFrameLocks noGrp="1"/>
          </p:cNvGraphicFramePr>
          <p:nvPr/>
        </p:nvGraphicFramePr>
        <p:xfrm>
          <a:off x="249438" y="1609511"/>
          <a:ext cx="5176991" cy="47726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4248">
                  <a:extLst>
                    <a:ext uri="{9D8B030D-6E8A-4147-A177-3AD203B41FA5}">
                      <a16:colId xmlns:a16="http://schemas.microsoft.com/office/drawing/2014/main" val="1661546485"/>
                    </a:ext>
                  </a:extLst>
                </a:gridCol>
                <a:gridCol w="1038427">
                  <a:extLst>
                    <a:ext uri="{9D8B030D-6E8A-4147-A177-3AD203B41FA5}">
                      <a16:colId xmlns:a16="http://schemas.microsoft.com/office/drawing/2014/main" val="1998900965"/>
                    </a:ext>
                  </a:extLst>
                </a:gridCol>
                <a:gridCol w="1550068">
                  <a:extLst>
                    <a:ext uri="{9D8B030D-6E8A-4147-A177-3AD203B41FA5}">
                      <a16:colId xmlns:a16="http://schemas.microsoft.com/office/drawing/2014/main" val="963376388"/>
                    </a:ext>
                  </a:extLst>
                </a:gridCol>
                <a:gridCol w="1294248">
                  <a:extLst>
                    <a:ext uri="{9D8B030D-6E8A-4147-A177-3AD203B41FA5}">
                      <a16:colId xmlns:a16="http://schemas.microsoft.com/office/drawing/2014/main" val="2698542123"/>
                    </a:ext>
                  </a:extLst>
                </a:gridCol>
              </a:tblGrid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Expiration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Discount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Coupon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Decryption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64824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2024-04-30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 err="1">
                          <a:solidFill>
                            <a:srgbClr val="C00000"/>
                          </a:solidFill>
                        </a:rPr>
                        <a:t>k#pDmg</a:t>
                      </a:r>
                      <a:r>
                        <a:rPr lang="en-US" altLang="zh-CN" sz="1500" dirty="0" err="1"/>
                        <a:t>+yEp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APR24-20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12360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2023-04-30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C00000"/>
                          </a:solidFill>
                        </a:rPr>
                        <a:t>k#pDmg</a:t>
                      </a:r>
                      <a:r>
                        <a:rPr lang="en-US" altLang="zh-CN" sz="1500" dirty="0"/>
                        <a:t>C7vo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APR23-20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291006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2023-03-31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40%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o*IVjgC7Bq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MAR23-40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831618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2023-02-28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mNYT0</a:t>
                      </a:r>
                      <a:r>
                        <a:rPr lang="en-US" altLang="zh-CN" sz="1500" b="1" dirty="0">
                          <a:solidFill>
                            <a:srgbClr val="0070C0"/>
                          </a:solidFill>
                        </a:rPr>
                        <a:t>gC7</a:t>
                      </a:r>
                      <a:r>
                        <a:rPr lang="en-US" altLang="zh-CN" sz="1500" dirty="0"/>
                        <a:t>yp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FEB23-30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180239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2023-01-31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n&lt;Mic</a:t>
                      </a:r>
                      <a:r>
                        <a:rPr lang="en-US" altLang="zh-CN" sz="1500" b="1" dirty="0">
                          <a:solidFill>
                            <a:srgbClr val="0070C0"/>
                          </a:solidFill>
                        </a:rPr>
                        <a:t>gC7</a:t>
                      </a:r>
                      <a:r>
                        <a:rPr lang="en-US" altLang="zh-CN" sz="1500" dirty="0"/>
                        <a:t>vo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JAN23-20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242437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2022-12-31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40%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l}6D#</a:t>
                      </a:r>
                      <a:r>
                        <a:rPr lang="en-US" altLang="zh-CN" sz="1500" b="1" dirty="0">
                          <a:solidFill>
                            <a:srgbClr val="7030A0"/>
                          </a:solidFill>
                        </a:rPr>
                        <a:t>ga+sp</a:t>
                      </a:r>
                      <a:endParaRPr lang="en-US" altLang="zh-CN" sz="15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DEC22-40</a:t>
                      </a:r>
                      <a:endParaRPr lang="en-US" altLang="zh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301879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2022-11-30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40%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pes[</a:t>
                      </a:r>
                      <a:r>
                        <a:rPr lang="en-US" altLang="zh-CN" sz="1500" dirty="0" err="1"/>
                        <a:t>C</a:t>
                      </a:r>
                      <a:r>
                        <a:rPr lang="en-US" altLang="zh-CN" sz="1500" b="1" dirty="0" err="1">
                          <a:solidFill>
                            <a:srgbClr val="7030A0"/>
                          </a:solidFill>
                        </a:rPr>
                        <a:t>ga+sp</a:t>
                      </a:r>
                      <a:endParaRPr lang="en-US" altLang="zh-CN" sz="1500" b="1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NOV22-40</a:t>
                      </a:r>
                      <a:endParaRPr lang="en-US" altLang="zh-CN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91873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2022-10-31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pEw8pga+po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OCT22-30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90836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2022-09-30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q:&lt;Irga+mn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SEP22-20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333383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2022-08-31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k#*</a:t>
                      </a:r>
                      <a:r>
                        <a:rPr lang="en-US" altLang="zh-CN" sz="1500" dirty="0" err="1"/>
                        <a:t>Ag</a:t>
                      </a:r>
                      <a:r>
                        <a:rPr lang="en-US" altLang="zh-CN" sz="1500" b="1" dirty="0" err="1">
                          <a:solidFill>
                            <a:srgbClr val="00B050"/>
                          </a:solidFill>
                        </a:rPr>
                        <a:t>ga+po</a:t>
                      </a:r>
                      <a:endParaRPr lang="zh-CN" altLang="en-US" sz="15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AUG22-30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97181"/>
                  </a:ext>
                </a:extLst>
              </a:tr>
              <a:tr h="3719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2022-07-30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n(</a:t>
                      </a:r>
                      <a:r>
                        <a:rPr lang="en-US" altLang="zh-CN" sz="1500" dirty="0" err="1"/>
                        <a:t>XLu</a:t>
                      </a:r>
                      <a:r>
                        <a:rPr lang="en-US" altLang="zh-CN" sz="1500" b="1" dirty="0" err="1">
                          <a:solidFill>
                            <a:srgbClr val="00B050"/>
                          </a:solidFill>
                        </a:rPr>
                        <a:t>ga+po</a:t>
                      </a:r>
                      <a:endParaRPr lang="zh-CN" altLang="en-US" sz="15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JUL22-30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45081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2022-06-30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30%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n(</a:t>
                      </a:r>
                      <a:r>
                        <a:rPr lang="en-US" altLang="zh-CN" sz="1500" dirty="0" err="1"/>
                        <a:t>XRw</a:t>
                      </a:r>
                      <a:r>
                        <a:rPr lang="en-US" altLang="zh-CN" sz="1500" b="1" dirty="0" err="1">
                          <a:solidFill>
                            <a:srgbClr val="00B050"/>
                          </a:solidFill>
                        </a:rPr>
                        <a:t>ga+po</a:t>
                      </a:r>
                      <a:endParaRPr lang="zh-CN" altLang="en-US" sz="1500" b="1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>
                          <a:solidFill>
                            <a:schemeClr val="tx1"/>
                          </a:solidFill>
                        </a:rPr>
                        <a:t>JUN22-30</a:t>
                      </a:r>
                      <a:endParaRPr lang="zh-CN" altLang="en-US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55611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D1503B6-3835-4FA8-9A31-31B658E2AE7A}"/>
              </a:ext>
            </a:extLst>
          </p:cNvPr>
          <p:cNvSpPr txBox="1"/>
          <p:nvPr/>
        </p:nvSpPr>
        <p:spPr>
          <a:xfrm>
            <a:off x="5564274" y="1587056"/>
            <a:ext cx="4212468" cy="170816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plaintext of coupon is in format </a:t>
            </a:r>
          </a:p>
          <a:p>
            <a:pPr algn="ctr">
              <a:spcBef>
                <a:spcPts val="600"/>
              </a:spcBef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Month Year -Discount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”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We could easily forge a coupon with a </a:t>
            </a:r>
            <a:r>
              <a:rPr lang="en-US" altLang="zh-CN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99%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discount expiring on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January 31, 2025</a:t>
            </a:r>
            <a:r>
              <a:rPr lang="en-US" altLang="zh-CN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F65BBF-F98D-4535-AF24-98300DFCD33E}"/>
              </a:ext>
            </a:extLst>
          </p:cNvPr>
          <p:cNvSpPr txBox="1"/>
          <p:nvPr/>
        </p:nvSpPr>
        <p:spPr>
          <a:xfrm>
            <a:off x="5853883" y="3393790"/>
            <a:ext cx="359724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JAN25-99</a:t>
            </a:r>
            <a:endParaRPr lang="zh-CN" altLang="en-US" b="1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605E65-FC5C-4391-88DC-B64B01FC4278}"/>
              </a:ext>
            </a:extLst>
          </p:cNvPr>
          <p:cNvSpPr txBox="1"/>
          <p:nvPr/>
        </p:nvSpPr>
        <p:spPr>
          <a:xfrm>
            <a:off x="5853883" y="6054361"/>
            <a:ext cx="359724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n&lt;Mich7Z*G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FADD87D-DF8B-4B79-AE17-5B3104B3D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5896" y="3798907"/>
            <a:ext cx="304923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ASCII: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74, 65, 78, 50, 53, 45, 57, 57 </a:t>
            </a:r>
            <a:endParaRPr kumimoji="0" lang="zh-CN" altLang="zh-CN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D2495B-258A-4A8A-9CAC-1785DBBED302}"/>
              </a:ext>
            </a:extLst>
          </p:cNvPr>
          <p:cNvSpPr txBox="1"/>
          <p:nvPr/>
        </p:nvSpPr>
        <p:spPr>
          <a:xfrm>
            <a:off x="5850505" y="4138950"/>
            <a:ext cx="3600624" cy="5539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01001010  01000001  01001110  00110010 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00110101  00101101  00111001  00111001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ED729D-54FF-45EC-A838-01ECEB2911B7}"/>
              </a:ext>
            </a:extLst>
          </p:cNvPr>
          <p:cNvSpPr txBox="1"/>
          <p:nvPr/>
        </p:nvSpPr>
        <p:spPr>
          <a:xfrm>
            <a:off x="5850506" y="4699281"/>
            <a:ext cx="3597246" cy="5539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1 = 1245796009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Block2 = 880753481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0CA9E2-B651-425D-B689-39BF9380BBB5}"/>
              </a:ext>
            </a:extLst>
          </p:cNvPr>
          <p:cNvSpPr txBox="1"/>
          <p:nvPr/>
        </p:nvSpPr>
        <p:spPr>
          <a:xfrm>
            <a:off x="5850997" y="5261405"/>
            <a:ext cx="3714372" cy="78483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1245796009 % 85 = 12 → 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(1231729730 // 85) % 85 = 54 → </a:t>
            </a:r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</a:p>
          <a:p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52E98D41-C089-40B3-AA4C-A38DA4A89FB7}"/>
              </a:ext>
            </a:extLst>
          </p:cNvPr>
          <p:cNvSpPr txBox="1"/>
          <p:nvPr/>
        </p:nvSpPr>
        <p:spPr>
          <a:xfrm>
            <a:off x="415701" y="1047796"/>
            <a:ext cx="7488833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#4 Figure out the pattern of coupon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31A2C84-63E5-4883-9BF3-453A64E8843D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III.</a:t>
            </a:r>
            <a:r>
              <a:rPr lang="en-US" altLang="zh-CN" dirty="0"/>
              <a:t> Vulnerability 2: </a:t>
            </a:r>
            <a:r>
              <a:rPr lang="en-US" altLang="zh-CN" b="1" dirty="0"/>
              <a:t>Reversible Encryption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528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DC462B-199E-4CF0-AD99-8037E86B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50" y="1547593"/>
            <a:ext cx="4021202" cy="25662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F7CFAF-3058-489F-8E78-1A5B563D5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894" y="1547593"/>
            <a:ext cx="3869945" cy="25662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010800-7FF5-4FAA-A5DF-73E362B41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89" y="4262359"/>
            <a:ext cx="5009138" cy="21917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18DF36-338E-47C2-9451-B1A6D13356D9}"/>
              </a:ext>
            </a:extLst>
          </p:cNvPr>
          <p:cNvSpPr/>
          <p:nvPr/>
        </p:nvSpPr>
        <p:spPr>
          <a:xfrm>
            <a:off x="3908091" y="5223433"/>
            <a:ext cx="1836204" cy="258589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98A5E2AA-A70A-48F3-88F7-11DC190CD075}"/>
              </a:ext>
            </a:extLst>
          </p:cNvPr>
          <p:cNvSpPr txBox="1"/>
          <p:nvPr/>
        </p:nvSpPr>
        <p:spPr>
          <a:xfrm>
            <a:off x="415701" y="1047796"/>
            <a:ext cx="612067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What ? —</a:t>
            </a:r>
            <a:r>
              <a:rPr lang="zh-CN" altLang="en-US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Step #5 </a:t>
            </a:r>
            <a:r>
              <a:rPr lang="en-US" altLang="zh-CN" sz="2000" b="1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</a:rPr>
              <a:t>Use forged coupons</a:t>
            </a:r>
            <a:endParaRPr lang="zh-CN" altLang="en-US" sz="2000" b="1" i="1" dirty="0">
              <a:solidFill>
                <a:schemeClr val="accent6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0EA3BEE2-0798-4F9E-86EA-6DF10D5E6A6A}"/>
              </a:ext>
            </a:extLst>
          </p:cNvPr>
          <p:cNvSpPr txBox="1"/>
          <p:nvPr/>
        </p:nvSpPr>
        <p:spPr>
          <a:xfrm>
            <a:off x="6072304" y="5096000"/>
            <a:ext cx="3405869" cy="50783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Successfully!</a:t>
            </a:r>
          </a:p>
          <a:p>
            <a:pPr>
              <a:spcBef>
                <a:spcPts val="600"/>
              </a:spcBef>
              <a:buClr>
                <a:schemeClr val="bg2"/>
              </a:buClr>
            </a:pPr>
            <a:r>
              <a:rPr lang="en-US" altLang="zh-CN" sz="1400" b="1" dirty="0">
                <a:latin typeface="Palatino Linotype" panose="02040502050505030304" pitchFamily="18" charset="0"/>
                <a:ea typeface="宋体" panose="02010600030101010101" pitchFamily="2" charset="-122"/>
              </a:rPr>
              <a:t>We can purchase any item at any discount</a:t>
            </a:r>
            <a:endParaRPr lang="zh-CN" altLang="en-US" sz="1400" b="1" dirty="0"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AF2318D-ED84-4D21-89AE-F8406139B6B5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III.</a:t>
            </a:r>
            <a:r>
              <a:rPr lang="en-US" altLang="zh-CN" dirty="0"/>
              <a:t> Vulnerability 2: </a:t>
            </a:r>
            <a:r>
              <a:rPr lang="en-US" altLang="zh-CN" b="1" dirty="0"/>
              <a:t>Reversible Encryption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8423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9FBB1774-07B8-4A8C-818B-47D8A4493986}"/>
              </a:ext>
            </a:extLst>
          </p:cNvPr>
          <p:cNvSpPr/>
          <p:nvPr/>
        </p:nvSpPr>
        <p:spPr>
          <a:xfrm>
            <a:off x="775742" y="3642543"/>
            <a:ext cx="8532948" cy="12374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58BEDF6-C307-4F01-AAB0-C31450C35690}"/>
              </a:ext>
            </a:extLst>
          </p:cNvPr>
          <p:cNvSpPr/>
          <p:nvPr/>
        </p:nvSpPr>
        <p:spPr>
          <a:xfrm>
            <a:off x="2453630" y="3777196"/>
            <a:ext cx="1055148" cy="61118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abc123</a:t>
            </a:r>
            <a:endParaRPr lang="zh-CN" altLang="en-US" sz="2000" b="1" dirty="0" err="1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E2C00F-1E79-4B3B-8191-4FC6095664C8}"/>
              </a:ext>
            </a:extLst>
          </p:cNvPr>
          <p:cNvSpPr/>
          <p:nvPr/>
        </p:nvSpPr>
        <p:spPr>
          <a:xfrm>
            <a:off x="1135782" y="3777196"/>
            <a:ext cx="1283464" cy="61118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JAN25-30</a:t>
            </a:r>
            <a:endParaRPr lang="zh-CN" altLang="en-US" sz="2000" b="1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7F6EA2-EECC-4C32-AFAA-4D2123AF8197}"/>
              </a:ext>
            </a:extLst>
          </p:cNvPr>
          <p:cNvSpPr txBox="1"/>
          <p:nvPr/>
        </p:nvSpPr>
        <p:spPr>
          <a:xfrm>
            <a:off x="1433031" y="4519919"/>
            <a:ext cx="69410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Coupon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25E5EE-EDFE-4111-92C0-C14957EBF808}"/>
              </a:ext>
            </a:extLst>
          </p:cNvPr>
          <p:cNvSpPr txBox="1"/>
          <p:nvPr/>
        </p:nvSpPr>
        <p:spPr>
          <a:xfrm>
            <a:off x="2730655" y="4519918"/>
            <a:ext cx="343043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Salt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箭头: 燕尾形 11">
            <a:extLst>
              <a:ext uri="{FF2B5EF4-FFF2-40B4-BE49-F238E27FC236}">
                <a16:creationId xmlns:a16="http://schemas.microsoft.com/office/drawing/2014/main" id="{30A8903F-3809-4066-8B4D-330A326B523B}"/>
              </a:ext>
            </a:extLst>
          </p:cNvPr>
          <p:cNvSpPr/>
          <p:nvPr/>
        </p:nvSpPr>
        <p:spPr>
          <a:xfrm>
            <a:off x="3656062" y="3840473"/>
            <a:ext cx="1656184" cy="484632"/>
          </a:xfrm>
          <a:prstGeom prst="notchedRightArrow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0AC00D00-CD3E-41CA-8045-359CEAF9C7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3230" y="4285259"/>
            <a:ext cx="594699" cy="5946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6611A33-FDCA-4A70-A328-A54C58C6CECE}"/>
              </a:ext>
            </a:extLst>
          </p:cNvPr>
          <p:cNvSpPr txBox="1"/>
          <p:nvPr/>
        </p:nvSpPr>
        <p:spPr>
          <a:xfrm>
            <a:off x="5384254" y="3747924"/>
            <a:ext cx="3843858" cy="67710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7394eef0d04fff25c069e7dcfa196a515fae9a054d4fa87c8f1944eb6dec0ebe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F8BA4C-62F2-4886-9675-9D6D2274D538}"/>
              </a:ext>
            </a:extLst>
          </p:cNvPr>
          <p:cNvSpPr txBox="1"/>
          <p:nvPr/>
        </p:nvSpPr>
        <p:spPr>
          <a:xfrm>
            <a:off x="6849147" y="4527847"/>
            <a:ext cx="947375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07ACA22-0C91-4B64-B00E-5E927726F1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608" y="3369403"/>
            <a:ext cx="713386" cy="71338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29538D6-B460-4294-9BF3-5E80E8AC00E9}"/>
              </a:ext>
            </a:extLst>
          </p:cNvPr>
          <p:cNvSpPr/>
          <p:nvPr/>
        </p:nvSpPr>
        <p:spPr>
          <a:xfrm>
            <a:off x="775742" y="5216715"/>
            <a:ext cx="8532948" cy="12374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9D310F3-BC74-4B70-AD44-62985E63A47D}"/>
              </a:ext>
            </a:extLst>
          </p:cNvPr>
          <p:cNvSpPr txBox="1"/>
          <p:nvPr/>
        </p:nvSpPr>
        <p:spPr>
          <a:xfrm>
            <a:off x="925311" y="5360589"/>
            <a:ext cx="3843858" cy="67710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7394eef0d04fff25c069e7dcfa196a515fae9a054d4fa87c8f1944eb6dec0ebe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4C5B4BBE-3A27-4EAB-9D1D-7D7828B4C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4592" y="5216715"/>
            <a:ext cx="1060512" cy="1060512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2B54CA7F-FE55-4F52-8F42-96C9FEB743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0362" y="4907154"/>
            <a:ext cx="713386" cy="713386"/>
          </a:xfrm>
          <a:prstGeom prst="rect">
            <a:avLst/>
          </a:prstGeom>
        </p:spPr>
      </p:pic>
      <p:sp>
        <p:nvSpPr>
          <p:cNvPr id="33" name="箭头: 燕尾形 32">
            <a:extLst>
              <a:ext uri="{FF2B5EF4-FFF2-40B4-BE49-F238E27FC236}">
                <a16:creationId xmlns:a16="http://schemas.microsoft.com/office/drawing/2014/main" id="{D0B1BF00-4056-4C7B-93E6-D9B57EDB0229}"/>
              </a:ext>
            </a:extLst>
          </p:cNvPr>
          <p:cNvSpPr/>
          <p:nvPr/>
        </p:nvSpPr>
        <p:spPr>
          <a:xfrm>
            <a:off x="4948895" y="5456827"/>
            <a:ext cx="903411" cy="484632"/>
          </a:xfrm>
          <a:prstGeom prst="notchedRightArrow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AA0F68DC-07F2-4306-A9A4-4254FCE926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8310" y="5175372"/>
            <a:ext cx="1047541" cy="1047541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862FD51D-1F28-492E-9AB9-356F4C6C72FC}"/>
              </a:ext>
            </a:extLst>
          </p:cNvPr>
          <p:cNvSpPr txBox="1"/>
          <p:nvPr/>
        </p:nvSpPr>
        <p:spPr>
          <a:xfrm>
            <a:off x="6121134" y="6153456"/>
            <a:ext cx="581891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箭头: 燕尾形 36">
            <a:extLst>
              <a:ext uri="{FF2B5EF4-FFF2-40B4-BE49-F238E27FC236}">
                <a16:creationId xmlns:a16="http://schemas.microsoft.com/office/drawing/2014/main" id="{E1F8B7A6-F2D9-40F1-A1A9-DFA850125957}"/>
              </a:ext>
            </a:extLst>
          </p:cNvPr>
          <p:cNvSpPr/>
          <p:nvPr/>
        </p:nvSpPr>
        <p:spPr>
          <a:xfrm>
            <a:off x="6993516" y="5456827"/>
            <a:ext cx="903411" cy="484632"/>
          </a:xfrm>
          <a:prstGeom prst="notchedRightArrow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491D289-8929-4C63-B2A2-F555D37DE78A}"/>
              </a:ext>
            </a:extLst>
          </p:cNvPr>
          <p:cNvSpPr txBox="1"/>
          <p:nvPr/>
        </p:nvSpPr>
        <p:spPr>
          <a:xfrm>
            <a:off x="8080089" y="6153455"/>
            <a:ext cx="809517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5257575-6390-45BF-820D-B3E93D6AE4B1}"/>
              </a:ext>
            </a:extLst>
          </p:cNvPr>
          <p:cNvSpPr txBox="1"/>
          <p:nvPr/>
        </p:nvSpPr>
        <p:spPr>
          <a:xfrm>
            <a:off x="2419246" y="6153456"/>
            <a:ext cx="947375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62E7E66-AB19-442F-A0D2-0C9A7685C263}"/>
              </a:ext>
            </a:extLst>
          </p:cNvPr>
          <p:cNvSpPr txBox="1"/>
          <p:nvPr/>
        </p:nvSpPr>
        <p:spPr>
          <a:xfrm>
            <a:off x="176020" y="1589992"/>
            <a:ext cx="9457134" cy="162377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Properly identify </a:t>
            </a:r>
            <a:r>
              <a:rPr lang="en-US" altLang="zh-CN" sz="1800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null fields</a:t>
            </a:r>
            <a:r>
              <a:rPr lang="en-US" altLang="zh-CN" sz="1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to deal with the 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Poison Null Type Attack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Hash + Salt </a:t>
            </a:r>
            <a:r>
              <a:rPr lang="en-US" altLang="zh-CN" sz="1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instead of z85 to deal with </a:t>
            </a:r>
            <a:r>
              <a:rPr lang="en-US" altLang="zh-CN" sz="1800" b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reverse engineering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Check the validity of the coupon </a:t>
            </a:r>
            <a:r>
              <a:rPr lang="en-US" altLang="zh-CN" sz="1800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on the server</a:t>
            </a:r>
            <a:r>
              <a:rPr lang="en-US" altLang="zh-CN" sz="1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, not locally</a:t>
            </a:r>
          </a:p>
          <a:p>
            <a:pPr marL="821863" lvl="1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Users may bypass the validity check by tampering with the local system time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BEF80F-3645-4E76-91D2-6B933CD3ECF9}"/>
              </a:ext>
            </a:extLst>
          </p:cNvPr>
          <p:cNvSpPr txBox="1"/>
          <p:nvPr/>
        </p:nvSpPr>
        <p:spPr>
          <a:xfrm>
            <a:off x="872088" y="3404881"/>
            <a:ext cx="604333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43A3DEE-13EA-4F7F-84CB-657CF099749D}"/>
              </a:ext>
            </a:extLst>
          </p:cNvPr>
          <p:cNvSpPr txBox="1"/>
          <p:nvPr/>
        </p:nvSpPr>
        <p:spPr>
          <a:xfrm>
            <a:off x="933295" y="5023231"/>
            <a:ext cx="490519" cy="2215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E6AC18CA-18A5-45FC-B30F-A82B54052763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III.</a:t>
            </a:r>
            <a:r>
              <a:rPr lang="en-US" altLang="zh-CN" dirty="0"/>
              <a:t> Vulnerability 2: </a:t>
            </a:r>
            <a:r>
              <a:rPr lang="en-US" altLang="zh-CN" b="1" dirty="0"/>
              <a:t>Reversible Encryption</a:t>
            </a:r>
            <a:endParaRPr lang="en-US" b="1" dirty="0"/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455CF8E0-0356-4E19-B92D-61FB950FC700}"/>
              </a:ext>
            </a:extLst>
          </p:cNvPr>
          <p:cNvSpPr txBox="1"/>
          <p:nvPr/>
        </p:nvSpPr>
        <p:spPr>
          <a:xfrm>
            <a:off x="415701" y="1047796"/>
            <a:ext cx="6624736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1"/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How ? —</a:t>
            </a:r>
            <a:r>
              <a:rPr lang="zh-CN" altLang="en-US" sz="2000" b="1" i="1" dirty="0">
                <a:solidFill>
                  <a:schemeClr val="accent1"/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1"/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How to make the mitigation for this BUG ?</a:t>
            </a:r>
            <a:endParaRPr lang="zh-CN" altLang="en-US" sz="2000" b="1" i="1" dirty="0">
              <a:solidFill>
                <a:schemeClr val="accent1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670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36AC09-0BB1-F84A-99EC-23B28856DFB1}"/>
              </a:ext>
            </a:extLst>
          </p:cNvPr>
          <p:cNvGrpSpPr/>
          <p:nvPr/>
        </p:nvGrpSpPr>
        <p:grpSpPr>
          <a:xfrm>
            <a:off x="499668" y="1379459"/>
            <a:ext cx="8905076" cy="5254691"/>
            <a:chOff x="195641" y="1485578"/>
            <a:chExt cx="8905076" cy="525469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73F0D46-F754-B6A9-42D8-0EF25A587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4131" y="3258466"/>
              <a:ext cx="3686175" cy="30575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A8C8FFB-32DE-C197-1DE3-2C93B03CA168}"/>
                </a:ext>
              </a:extLst>
            </p:cNvPr>
            <p:cNvSpPr txBox="1"/>
            <p:nvPr/>
          </p:nvSpPr>
          <p:spPr>
            <a:xfrm>
              <a:off x="591883" y="2371683"/>
              <a:ext cx="3995992" cy="107414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2400" dirty="0">
                  <a:latin typeface="Palatino Linotype" panose="02040502050505030304" pitchFamily="18" charset="0"/>
                  <a:ea typeface="华文楷体" panose="02010600040101010101" pitchFamily="2" charset="-122"/>
                  <a:cs typeface="Arial" panose="020B0604020202020204" pitchFamily="34" charset="0"/>
                </a:rPr>
                <a:t>I'm Harry. 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2400" dirty="0">
                  <a:latin typeface="Palatino Linotype" panose="02040502050505030304" pitchFamily="18" charset="0"/>
                  <a:ea typeface="华文楷体" panose="02010600040101010101" pitchFamily="2" charset="-122"/>
                  <a:cs typeface="Arial" panose="020B0604020202020204" pitchFamily="34" charset="0"/>
                </a:rPr>
                <a:t>I used to be a loyal user of Juice Shop</a:t>
              </a:r>
              <a:endParaRPr lang="zh-CN" altLang="en-US" sz="2400" dirty="0"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6" name="Picture 2" descr="Juice Shop Logo">
              <a:extLst>
                <a:ext uri="{FF2B5EF4-FFF2-40B4-BE49-F238E27FC236}">
                  <a16:creationId xmlns:a16="http://schemas.microsoft.com/office/drawing/2014/main" id="{60E9CD86-9855-78ED-4963-F67D7BA9E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2477" y="5180730"/>
              <a:ext cx="987829" cy="12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云形 6">
              <a:extLst>
                <a:ext uri="{FF2B5EF4-FFF2-40B4-BE49-F238E27FC236}">
                  <a16:creationId xmlns:a16="http://schemas.microsoft.com/office/drawing/2014/main" id="{A17A6B23-A72D-2EDF-34F5-8F925FF5C687}"/>
                </a:ext>
              </a:extLst>
            </p:cNvPr>
            <p:cNvSpPr/>
            <p:nvPr/>
          </p:nvSpPr>
          <p:spPr>
            <a:xfrm>
              <a:off x="4808190" y="1485578"/>
              <a:ext cx="4292527" cy="2038349"/>
            </a:xfrm>
            <a:prstGeom prst="cloud">
              <a:avLst/>
            </a:prstGeom>
            <a:solidFill>
              <a:srgbClr val="F4FEFF"/>
            </a:solidFill>
            <a:ln w="6350" cap="flat">
              <a:solidFill>
                <a:schemeClr val="tx1"/>
              </a:solidFill>
              <a:prstDash val="sys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0" name="Picture 6" descr="Apple Pomace">
              <a:extLst>
                <a:ext uri="{FF2B5EF4-FFF2-40B4-BE49-F238E27FC236}">
                  <a16:creationId xmlns:a16="http://schemas.microsoft.com/office/drawing/2014/main" id="{EE5A1390-1C8A-B035-8EAD-51A42A93B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3265" y="1805433"/>
              <a:ext cx="1142375" cy="12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pple Juice (1000ml)">
              <a:extLst>
                <a:ext uri="{FF2B5EF4-FFF2-40B4-BE49-F238E27FC236}">
                  <a16:creationId xmlns:a16="http://schemas.microsoft.com/office/drawing/2014/main" id="{E9CC228C-ED13-B2C4-F03C-1DD971839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973" y="2001317"/>
              <a:ext cx="961375" cy="107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Banana Juice (1000ml)">
              <a:extLst>
                <a:ext uri="{FF2B5EF4-FFF2-40B4-BE49-F238E27FC236}">
                  <a16:creationId xmlns:a16="http://schemas.microsoft.com/office/drawing/2014/main" id="{63B39EAC-428A-A4FF-5BB0-7FF179568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465" y="1780807"/>
              <a:ext cx="979141" cy="109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Juice Shop Logo">
              <a:extLst>
                <a:ext uri="{FF2B5EF4-FFF2-40B4-BE49-F238E27FC236}">
                  <a16:creationId xmlns:a16="http://schemas.microsoft.com/office/drawing/2014/main" id="{3E85A7C3-3C39-188A-FA2F-E33D0ED5F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034" y="5318717"/>
              <a:ext cx="987829" cy="12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Juice Shop Logo">
              <a:extLst>
                <a:ext uri="{FF2B5EF4-FFF2-40B4-BE49-F238E27FC236}">
                  <a16:creationId xmlns:a16="http://schemas.microsoft.com/office/drawing/2014/main" id="{27A15FCB-2AD4-6085-53E6-F82F508F4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586" y="5466869"/>
              <a:ext cx="987829" cy="12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Juice Shop Logo">
              <a:extLst>
                <a:ext uri="{FF2B5EF4-FFF2-40B4-BE49-F238E27FC236}">
                  <a16:creationId xmlns:a16="http://schemas.microsoft.com/office/drawing/2014/main" id="{2180F1AD-D362-6F64-633A-7390B6E70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668" y="5383702"/>
              <a:ext cx="987829" cy="12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Juice Shop Logo">
              <a:extLst>
                <a:ext uri="{FF2B5EF4-FFF2-40B4-BE49-F238E27FC236}">
                  <a16:creationId xmlns:a16="http://schemas.microsoft.com/office/drawing/2014/main" id="{05DA4767-8988-DD62-F974-A6A497F32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723" y="5171515"/>
              <a:ext cx="987829" cy="127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E745851-E114-598E-7F3D-BCDBC4DAC840}"/>
                </a:ext>
              </a:extLst>
            </p:cNvPr>
            <p:cNvSpPr/>
            <p:nvPr/>
          </p:nvSpPr>
          <p:spPr>
            <a:xfrm>
              <a:off x="324755" y="2326529"/>
              <a:ext cx="78854" cy="1119294"/>
            </a:xfrm>
            <a:prstGeom prst="rect">
              <a:avLst/>
            </a:prstGeom>
            <a:solidFill>
              <a:srgbClr val="FF0000"/>
            </a:solidFill>
            <a:ln w="6350" cap="flat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94513D5F-8D54-42B3-E066-C5DF1445423C}"/>
                </a:ext>
              </a:extLst>
            </p:cNvPr>
            <p:cNvSpPr/>
            <p:nvPr/>
          </p:nvSpPr>
          <p:spPr>
            <a:xfrm>
              <a:off x="195641" y="2177112"/>
              <a:ext cx="4176841" cy="1390278"/>
            </a:xfrm>
            <a:prstGeom prst="roundRect">
              <a:avLst>
                <a:gd name="adj" fmla="val 6153"/>
              </a:avLst>
            </a:prstGeom>
            <a:noFill/>
            <a:ln w="19050" cap="flat">
              <a:solidFill>
                <a:srgbClr val="9B1717"/>
              </a:solidFill>
              <a:prstDash val="sysDot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307DCC5D-8B09-214B-92B8-0CD404FCDDAA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IV. </a:t>
            </a:r>
            <a:r>
              <a:rPr lang="en-US" altLang="zh-CN" dirty="0"/>
              <a:t>Vulnerability 3: </a:t>
            </a:r>
            <a:r>
              <a:rPr lang="en-US" altLang="zh-CN" b="1" dirty="0"/>
              <a:t>Bypassing CAPTCHA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2865EBCE-DDCD-364E-8BC4-74B980C944B3}"/>
              </a:ext>
            </a:extLst>
          </p:cNvPr>
          <p:cNvSpPr txBox="1"/>
          <p:nvPr/>
        </p:nvSpPr>
        <p:spPr>
          <a:xfrm>
            <a:off x="415701" y="1045936"/>
            <a:ext cx="5990803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Why ? —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Someone wants to give bad feedback.</a:t>
            </a:r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0508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13E9AE5-29A6-6541-B1FC-3F0F74F5A8E2}"/>
              </a:ext>
            </a:extLst>
          </p:cNvPr>
          <p:cNvGrpSpPr/>
          <p:nvPr/>
        </p:nvGrpSpPr>
        <p:grpSpPr>
          <a:xfrm>
            <a:off x="385271" y="1737606"/>
            <a:ext cx="9127248" cy="4494508"/>
            <a:chOff x="253452" y="1087564"/>
            <a:chExt cx="9127248" cy="449450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069908B-1291-603B-DA05-4BBB1A41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4223" y="2781722"/>
              <a:ext cx="2733675" cy="280035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087528-859B-19EC-AD8E-F3DCD773D880}"/>
                </a:ext>
              </a:extLst>
            </p:cNvPr>
            <p:cNvSpPr txBox="1"/>
            <p:nvPr/>
          </p:nvSpPr>
          <p:spPr>
            <a:xfrm>
              <a:off x="775742" y="1233550"/>
              <a:ext cx="7699298" cy="140038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800" dirty="0">
                  <a:latin typeface="Palatino Linotype" panose="02040502050505030304" pitchFamily="18" charset="0"/>
                  <a:cs typeface="Arial" panose="020B0604020202020204" pitchFamily="34" charset="0"/>
                </a:rPr>
                <a:t>One day I was using Juice Shop to buy something 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800" dirty="0">
                  <a:latin typeface="Palatino Linotype" panose="02040502050505030304" pitchFamily="18" charset="0"/>
                  <a:cs typeface="Arial" panose="020B0604020202020204" pitchFamily="34" charset="0"/>
                </a:rPr>
                <a:t>and I got hacked by </a:t>
              </a:r>
              <a:r>
                <a:rPr lang="en-US" altLang="zh-CN" sz="1800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a hacker called ZWJ</a:t>
              </a:r>
              <a:r>
                <a:rPr lang="en-US" altLang="zh-CN" sz="1800" dirty="0">
                  <a:latin typeface="Palatino Linotype" panose="02040502050505030304" pitchFamily="18" charset="0"/>
                  <a:cs typeface="Arial" panose="020B0604020202020204" pitchFamily="34" charset="0"/>
                </a:rPr>
                <a:t>, 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800" dirty="0">
                  <a:latin typeface="Palatino Linotype" panose="02040502050505030304" pitchFamily="18" charset="0"/>
                  <a:cs typeface="Arial" panose="020B0604020202020204" pitchFamily="34" charset="0"/>
                </a:rPr>
                <a:t>I have </a:t>
              </a:r>
              <a:r>
                <a:rPr lang="en-US" altLang="zh-CN" sz="1800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no money left, </a:t>
              </a:r>
              <a:r>
                <a:rPr lang="en-US" altLang="zh-CN" sz="1800" dirty="0">
                  <a:latin typeface="Palatino Linotype" panose="02040502050505030304" pitchFamily="18" charset="0"/>
                  <a:cs typeface="Arial" panose="020B0604020202020204" pitchFamily="34" charset="0"/>
                </a:rPr>
                <a:t>this crap site has no protection at all, I'm going to give </a:t>
              </a:r>
              <a:r>
                <a:rPr lang="en-US" altLang="zh-CN" sz="3600" b="1" dirty="0">
                  <a:solidFill>
                    <a:srgbClr val="C0000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a bad review!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FE642D6-FA11-D50C-B04A-1F9BD570CA3E}"/>
                </a:ext>
              </a:extLst>
            </p:cNvPr>
            <p:cNvSpPr/>
            <p:nvPr/>
          </p:nvSpPr>
          <p:spPr>
            <a:xfrm>
              <a:off x="523713" y="1207235"/>
              <a:ext cx="100511" cy="1426698"/>
            </a:xfrm>
            <a:prstGeom prst="rect">
              <a:avLst/>
            </a:prstGeom>
            <a:solidFill>
              <a:srgbClr val="FF0000"/>
            </a:solidFill>
            <a:ln w="6350" cap="flat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EC01693-AE4C-395C-803C-BBBFA1D540E3}"/>
                </a:ext>
              </a:extLst>
            </p:cNvPr>
            <p:cNvSpPr/>
            <p:nvPr/>
          </p:nvSpPr>
          <p:spPr>
            <a:xfrm>
              <a:off x="253452" y="1087564"/>
              <a:ext cx="8875219" cy="1694158"/>
            </a:xfrm>
            <a:prstGeom prst="roundRect">
              <a:avLst>
                <a:gd name="adj" fmla="val 6153"/>
              </a:avLst>
            </a:prstGeom>
            <a:noFill/>
            <a:ln w="19050" cap="flat">
              <a:solidFill>
                <a:srgbClr val="9B1717"/>
              </a:solidFill>
              <a:prstDash val="sysDot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图形 7" descr="愤怒的脸，实心填充">
              <a:extLst>
                <a:ext uri="{FF2B5EF4-FFF2-40B4-BE49-F238E27FC236}">
                  <a16:creationId xmlns:a16="http://schemas.microsoft.com/office/drawing/2014/main" id="{9EF84F2D-E1CF-A4B9-57B0-68C13E84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66300" y="2250628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7CB72F7A-1A59-7E45-A28B-7D357B56F5A2}"/>
              </a:ext>
            </a:extLst>
          </p:cNvPr>
          <p:cNvSpPr txBox="1"/>
          <p:nvPr/>
        </p:nvSpPr>
        <p:spPr>
          <a:xfrm>
            <a:off x="415701" y="1045936"/>
            <a:ext cx="5990803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Why ? —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Someone wants to give bad feedback.</a:t>
            </a:r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20D4E35-AAAA-C24D-B0F8-D2B425AC793B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IV. </a:t>
            </a:r>
            <a:r>
              <a:rPr lang="en-US" altLang="zh-CN" dirty="0"/>
              <a:t>Vulnerability 3: </a:t>
            </a:r>
            <a:r>
              <a:rPr lang="en-US" altLang="zh-CN" b="1" dirty="0"/>
              <a:t>Bypassing CAPTCHA</a:t>
            </a:r>
          </a:p>
        </p:txBody>
      </p:sp>
    </p:spTree>
    <p:extLst>
      <p:ext uri="{BB962C8B-B14F-4D97-AF65-F5344CB8AC3E}">
        <p14:creationId xmlns:p14="http://schemas.microsoft.com/office/powerpoint/2010/main" val="253409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5AB3A1-30A8-284B-9E3F-A58EC267E541}"/>
              </a:ext>
            </a:extLst>
          </p:cNvPr>
          <p:cNvGrpSpPr/>
          <p:nvPr/>
        </p:nvGrpSpPr>
        <p:grpSpPr>
          <a:xfrm>
            <a:off x="264840" y="1588420"/>
            <a:ext cx="9037382" cy="4884324"/>
            <a:chOff x="181299" y="1096234"/>
            <a:chExt cx="9037382" cy="488432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3BD76B2-9C79-6761-1E71-6ED930BC9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644" t="10341" r="28916" b="9875"/>
            <a:stretch/>
          </p:blipFill>
          <p:spPr>
            <a:xfrm>
              <a:off x="4358140" y="1227062"/>
              <a:ext cx="4860541" cy="46054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80FD8CD-454D-E282-8D62-61FDEF533396}"/>
                </a:ext>
              </a:extLst>
            </p:cNvPr>
            <p:cNvSpPr txBox="1"/>
            <p:nvPr/>
          </p:nvSpPr>
          <p:spPr>
            <a:xfrm>
              <a:off x="415702" y="1255363"/>
              <a:ext cx="3636404" cy="83099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2000" dirty="0">
                  <a:latin typeface="Palatino Linotype" panose="02040502050505030304" pitchFamily="18" charset="0"/>
                  <a:cs typeface="Arial" panose="020B0604020202020204" pitchFamily="34" charset="0"/>
                </a:rPr>
                <a:t>So I went to this feedback page, </a:t>
              </a:r>
              <a:r>
                <a:rPr lang="en-US" altLang="zh-CN" sz="2000" b="1" dirty="0">
                  <a:solidFill>
                    <a:srgbClr val="C0000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bad reviews, one star</a:t>
              </a:r>
              <a:r>
                <a:rPr lang="en-US" altLang="zh-CN" sz="2000" dirty="0">
                  <a:latin typeface="Palatino Linotype" panose="02040502050505030304" pitchFamily="18" charset="0"/>
                  <a:cs typeface="Arial" panose="020B0604020202020204" pitchFamily="34" charset="0"/>
                </a:rPr>
                <a:t>, all scheduled on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531484-8A4B-549D-7AEB-CE8DE02AE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766" y="3529768"/>
              <a:ext cx="2263468" cy="245079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F4DBAB2-8680-F203-EFC9-8BF0EA6B14D8}"/>
                </a:ext>
              </a:extLst>
            </p:cNvPr>
            <p:cNvSpPr txBox="1"/>
            <p:nvPr/>
          </p:nvSpPr>
          <p:spPr>
            <a:xfrm>
              <a:off x="415702" y="2283585"/>
              <a:ext cx="3636404" cy="99719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Gosh, one bad review is even less than I hate, I'm going to type </a:t>
              </a:r>
              <a:r>
                <a:rPr lang="en-US" altLang="zh-CN" sz="2000" b="1" dirty="0">
                  <a:solidFill>
                    <a:srgbClr val="C0000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more bad reviews</a:t>
              </a:r>
              <a:r>
                <a:rPr lang="en-US" altLang="zh-CN" sz="1400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! But I don't have the money to buy a merc, </a:t>
              </a:r>
              <a:r>
                <a:rPr lang="en-US" altLang="zh-CN" sz="1800" b="1" dirty="0">
                  <a:solidFill>
                    <a:srgbClr val="C0000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so I'll be my own merc</a:t>
              </a:r>
              <a:r>
                <a:rPr lang="en-US" altLang="zh-CN" sz="1400" b="1" dirty="0">
                  <a:latin typeface="Palatino Linotype" panose="02040502050505030304" pitchFamily="18" charset="0"/>
                  <a:cs typeface="Arial" panose="020B0604020202020204" pitchFamily="34" charset="0"/>
                </a:rPr>
                <a:t>!</a:t>
              </a:r>
              <a:endParaRPr lang="zh-CN" altLang="en-US" sz="1400" b="1" dirty="0"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4E784D0-47C5-4138-BAF3-645F978D21F4}"/>
                </a:ext>
              </a:extLst>
            </p:cNvPr>
            <p:cNvSpPr/>
            <p:nvPr/>
          </p:nvSpPr>
          <p:spPr>
            <a:xfrm>
              <a:off x="181299" y="1096234"/>
              <a:ext cx="3978819" cy="2450789"/>
            </a:xfrm>
            <a:prstGeom prst="roundRect">
              <a:avLst>
                <a:gd name="adj" fmla="val 6153"/>
              </a:avLst>
            </a:prstGeom>
            <a:noFill/>
            <a:ln w="19050" cap="flat">
              <a:solidFill>
                <a:srgbClr val="9B1717"/>
              </a:solidFill>
              <a:prstDash val="sysDot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zh-CN" alt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AB1D4D8C-1704-0142-AEE2-040CCF30987F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IV. </a:t>
            </a:r>
            <a:r>
              <a:rPr lang="en-US" altLang="zh-CN" dirty="0"/>
              <a:t>Vulnerability 3: </a:t>
            </a:r>
            <a:r>
              <a:rPr lang="en-US" altLang="zh-CN" b="1" dirty="0"/>
              <a:t>Bypassing CAPTCHA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2271D08F-FE4A-BE41-AA3F-DDCEF2B05A09}"/>
              </a:ext>
            </a:extLst>
          </p:cNvPr>
          <p:cNvSpPr txBox="1"/>
          <p:nvPr/>
        </p:nvSpPr>
        <p:spPr>
          <a:xfrm>
            <a:off x="415701" y="1045936"/>
            <a:ext cx="5990803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Why ? — Need to pass the CAPTCHA.</a:t>
            </a:r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287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41CA82-59A2-D64C-A0CC-33514EBAC56E}"/>
              </a:ext>
            </a:extLst>
          </p:cNvPr>
          <p:cNvGrpSpPr/>
          <p:nvPr/>
        </p:nvGrpSpPr>
        <p:grpSpPr>
          <a:xfrm>
            <a:off x="271686" y="1089534"/>
            <a:ext cx="9136270" cy="5620029"/>
            <a:chOff x="264840" y="1002526"/>
            <a:chExt cx="9136270" cy="562002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42847DA-69F8-7579-E68B-60D192F1C5C8}"/>
                </a:ext>
              </a:extLst>
            </p:cNvPr>
            <p:cNvSpPr txBox="1"/>
            <p:nvPr/>
          </p:nvSpPr>
          <p:spPr>
            <a:xfrm>
              <a:off x="503303" y="1002526"/>
              <a:ext cx="8568952" cy="969496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zh-CN" dirty="0">
                  <a:latin typeface="Palatino Linotype" panose="02040502050505030304" pitchFamily="18" charset="0"/>
                </a:rPr>
                <a:t>it is possible to intercept the request sent by the site and </a:t>
              </a:r>
              <a:r>
                <a:rPr lang="en-US" altLang="zh-CN" b="1" dirty="0">
                  <a:solidFill>
                    <a:srgbClr val="9B1717"/>
                  </a:solidFill>
                  <a:latin typeface="Palatino Linotype" panose="02040502050505030304" pitchFamily="18" charset="0"/>
                </a:rPr>
                <a:t>just change the COMMENT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zh-CN" b="1" dirty="0">
                  <a:solidFill>
                    <a:srgbClr val="C00000"/>
                  </a:solidFill>
                  <a:latin typeface="Palatino Linotype" panose="02040502050505030304" pitchFamily="18" charset="0"/>
                </a:rPr>
                <a:t>Be possible to duplicate the submission! </a:t>
              </a:r>
              <a:endParaRPr lang="zh-CN" altLang="en-US" b="1" dirty="0">
                <a:solidFill>
                  <a:srgbClr val="C00000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82B407-8EE7-2345-A7A4-E3B76A0166FC}"/>
                </a:ext>
              </a:extLst>
            </p:cNvPr>
            <p:cNvGrpSpPr/>
            <p:nvPr/>
          </p:nvGrpSpPr>
          <p:grpSpPr>
            <a:xfrm>
              <a:off x="264840" y="1006543"/>
              <a:ext cx="9136270" cy="5616012"/>
              <a:chOff x="264840" y="1006543"/>
              <a:chExt cx="9136270" cy="561601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8CF80F1-3663-CBA6-15EE-E8EF76A42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538" y="2028617"/>
                <a:ext cx="8185335" cy="442551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2303D24A-69AE-B42C-77DC-A882C5278830}"/>
                  </a:ext>
                </a:extLst>
              </p:cNvPr>
              <p:cNvSpPr/>
              <p:nvPr/>
            </p:nvSpPr>
            <p:spPr>
              <a:xfrm>
                <a:off x="264840" y="1006543"/>
                <a:ext cx="9136270" cy="5616012"/>
              </a:xfrm>
              <a:prstGeom prst="roundRect">
                <a:avLst>
                  <a:gd name="adj" fmla="val 6153"/>
                </a:avLst>
              </a:prstGeom>
              <a:noFill/>
              <a:ln w="19050" cap="flat">
                <a:solidFill>
                  <a:srgbClr val="9B1717"/>
                </a:solidFill>
                <a:prstDash val="sysDot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zh-CN" alt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矩形: 折角 8">
                <a:extLst>
                  <a:ext uri="{FF2B5EF4-FFF2-40B4-BE49-F238E27FC236}">
                    <a16:creationId xmlns:a16="http://schemas.microsoft.com/office/drawing/2014/main" id="{AEE44E44-4D75-BCD0-3F22-84BFCFD54C39}"/>
                  </a:ext>
                </a:extLst>
              </p:cNvPr>
              <p:cNvSpPr/>
              <p:nvPr/>
            </p:nvSpPr>
            <p:spPr>
              <a:xfrm>
                <a:off x="5060218" y="2424962"/>
                <a:ext cx="4012037" cy="1380349"/>
              </a:xfrm>
              <a:prstGeom prst="foldedCorner">
                <a:avLst/>
              </a:prstGeom>
              <a:solidFill>
                <a:srgbClr val="C00000"/>
              </a:solidFill>
              <a:ln w="6350" cap="flat">
                <a:solidFill>
                  <a:srgbClr val="FFFFFF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    <a:noAutofit/>
              </a:bodyPr>
              <a:lstStyle/>
              <a:p>
                <a:pPr algn="just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sz="2000" dirty="0"/>
                  <a:t>Unfortunately,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 bug has been officially fixed</a:t>
                </a:r>
              </a:p>
              <a:p>
                <a:pPr algn="just">
                  <a:lnSpc>
                    <a:spcPct val="90000"/>
                  </a:lnSpc>
                  <a:spcBef>
                    <a:spcPts val="900"/>
                  </a:spcBef>
                </a:pPr>
                <a:r>
                  <a:rPr lang="en-US" altLang="zh-CN" sz="2400" b="1" dirty="0"/>
                  <a:t>We need a new method! </a:t>
                </a:r>
                <a:endParaRPr lang="zh-CN" altLang="en-US" sz="24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35017C6E-276E-4247-9A2A-880D35C76800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IV. </a:t>
            </a:r>
            <a:r>
              <a:rPr lang="en-US" altLang="zh-CN" dirty="0"/>
              <a:t>Vulnerability 3: </a:t>
            </a:r>
            <a:r>
              <a:rPr lang="en-US" altLang="zh-CN" b="1" dirty="0"/>
              <a:t>Bypassing CAPTCHA</a:t>
            </a:r>
          </a:p>
        </p:txBody>
      </p:sp>
    </p:spTree>
    <p:extLst>
      <p:ext uri="{BB962C8B-B14F-4D97-AF65-F5344CB8AC3E}">
        <p14:creationId xmlns:p14="http://schemas.microsoft.com/office/powerpoint/2010/main" val="353379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I. </a:t>
            </a:r>
            <a:r>
              <a:rPr lang="en-US" dirty="0"/>
              <a:t>Introduction: </a:t>
            </a:r>
            <a:r>
              <a:rPr lang="en-US" b="1" dirty="0"/>
              <a:t>Juice Shop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52BA57-91C1-C24A-992E-97117D90D4FC}"/>
              </a:ext>
            </a:extLst>
          </p:cNvPr>
          <p:cNvGrpSpPr/>
          <p:nvPr/>
        </p:nvGrpSpPr>
        <p:grpSpPr>
          <a:xfrm>
            <a:off x="197646" y="1089534"/>
            <a:ext cx="9240343" cy="5609810"/>
            <a:chOff x="160925" y="1217864"/>
            <a:chExt cx="9240343" cy="560981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FDCD49B-461C-864B-AE9A-4021D9671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957" y="1227346"/>
              <a:ext cx="6318702" cy="22210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1EDCB1-8617-5245-9C1B-2982C798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9380" y="1217865"/>
              <a:ext cx="1378450" cy="22210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BC9993-A1D6-F744-BE37-33C969C1A280}"/>
                </a:ext>
              </a:extLst>
            </p:cNvPr>
            <p:cNvSpPr txBox="1"/>
            <p:nvPr/>
          </p:nvSpPr>
          <p:spPr>
            <a:xfrm>
              <a:off x="160925" y="3498582"/>
              <a:ext cx="6318702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Figure 1.1 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Main page of th</a:t>
              </a:r>
              <a:r>
                <a:rPr lang="en-US" sz="1400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e juice shop</a:t>
              </a:r>
              <a:r>
                <a:rPr lang="en-US" sz="1400" b="1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  <a:endParaRPr lang="en-CN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BE5F16-84ED-664B-BC2E-B8C8158A4EB5}"/>
                </a:ext>
              </a:extLst>
            </p:cNvPr>
            <p:cNvSpPr txBox="1"/>
            <p:nvPr/>
          </p:nvSpPr>
          <p:spPr>
            <a:xfrm>
              <a:off x="6669380" y="3498581"/>
              <a:ext cx="2731888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Figure 1.2 </a:t>
              </a:r>
              <a:r>
                <a:rPr lang="en-US" sz="1400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en-US" sz="14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ign up and log in</a:t>
              </a:r>
              <a:r>
                <a:rPr lang="en-US" sz="1400" b="1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  <a:endParaRPr lang="en-CN" sz="14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A7FDDB-AA91-4F48-ADC8-C93BE20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5625" y="1217864"/>
              <a:ext cx="1645643" cy="22210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1DCA02-5C93-7742-9102-2E1D0A0F4789}"/>
                </a:ext>
              </a:extLst>
            </p:cNvPr>
            <p:cNvGrpSpPr/>
            <p:nvPr/>
          </p:nvGrpSpPr>
          <p:grpSpPr>
            <a:xfrm>
              <a:off x="163674" y="4059159"/>
              <a:ext cx="6318702" cy="2430975"/>
              <a:chOff x="163674" y="3690336"/>
              <a:chExt cx="6318702" cy="243097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E878AB0-43C7-8348-BB5B-FDE41AC59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674" y="3694488"/>
                <a:ext cx="3168352" cy="242682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4D04160-CBCB-6248-9D4A-C79E1C18A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7139" y="3690336"/>
                <a:ext cx="3085237" cy="242682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C9E22F-54A3-254D-8254-013AAA39E950}"/>
                </a:ext>
              </a:extLst>
            </p:cNvPr>
            <p:cNvSpPr txBox="1"/>
            <p:nvPr/>
          </p:nvSpPr>
          <p:spPr>
            <a:xfrm>
              <a:off x="160925" y="6519897"/>
              <a:ext cx="6318702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Figure 1.3 </a:t>
              </a:r>
              <a:r>
                <a:rPr lang="en-US" sz="1400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Choose and purchase items (you can choose </a:t>
              </a:r>
              <a:r>
                <a:rPr lang="en-US" sz="1400" b="1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 coupon</a:t>
              </a:r>
              <a:r>
                <a:rPr lang="en-US" sz="1400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).</a:t>
              </a:r>
              <a:endParaRPr lang="en-CN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755998-85C8-984A-B5F0-A11A5A04B41A}"/>
                </a:ext>
              </a:extLst>
            </p:cNvPr>
            <p:cNvSpPr txBox="1"/>
            <p:nvPr/>
          </p:nvSpPr>
          <p:spPr>
            <a:xfrm>
              <a:off x="6669380" y="6519897"/>
              <a:ext cx="2731888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Figure 1.</a:t>
              </a:r>
              <a:r>
                <a:rPr lang="en-US" altLang="zh-CN" sz="1400" b="1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1400" b="1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Give feedback.</a:t>
              </a:r>
              <a:endParaRPr lang="en-CN" sz="1400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F5CAC17-CFED-2A4F-8849-BAA31FD3D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9380" y="4059158"/>
              <a:ext cx="2227675" cy="242682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EBE878-FD64-CF4B-8538-C567D13C2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0173" y="1226168"/>
              <a:ext cx="2492033" cy="22221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648BD06-4AF6-C240-A098-45EEEEB87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02" t="1684" r="890" b="2342"/>
            <a:stretch/>
          </p:blipFill>
          <p:spPr>
            <a:xfrm>
              <a:off x="1162331" y="4901313"/>
              <a:ext cx="2160239" cy="15888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FDEB66-BCB8-1348-BAF9-F20A8136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96909" y="4773240"/>
              <a:ext cx="2004359" cy="17127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9" name="Picture 2" descr="Juice Shop Logo">
            <a:extLst>
              <a:ext uri="{FF2B5EF4-FFF2-40B4-BE49-F238E27FC236}">
                <a16:creationId xmlns:a16="http://schemas.microsoft.com/office/drawing/2014/main" id="{33AD0C56-15C5-544C-8CBA-3FA8B789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5" y="374019"/>
            <a:ext cx="450051" cy="5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115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C9E0376-FDC7-C3EC-D386-990356FFFE7C}"/>
              </a:ext>
            </a:extLst>
          </p:cNvPr>
          <p:cNvSpPr/>
          <p:nvPr/>
        </p:nvSpPr>
        <p:spPr>
          <a:xfrm>
            <a:off x="5309211" y="1006544"/>
            <a:ext cx="4323740" cy="5443968"/>
          </a:xfrm>
          <a:prstGeom prst="roundRect">
            <a:avLst>
              <a:gd name="adj" fmla="val 8204"/>
            </a:avLst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2B5F3B-9660-E58D-A3FA-86EFD50082B4}"/>
              </a:ext>
            </a:extLst>
          </p:cNvPr>
          <p:cNvSpPr txBox="1"/>
          <p:nvPr/>
        </p:nvSpPr>
        <p:spPr>
          <a:xfrm>
            <a:off x="487710" y="1120760"/>
            <a:ext cx="4821500" cy="82484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Palatino Linotype" panose="02040502050505030304" pitchFamily="18" charset="0"/>
                <a:cs typeface="Arial" panose="020B0604020202020204" pitchFamily="34" charset="0"/>
              </a:rPr>
              <a:t>verification here is presented using textual information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Palatino Linotype" panose="02040502050505030304" pitchFamily="18" charset="0"/>
                <a:cs typeface="Arial" panose="020B0604020202020204" pitchFamily="34" charset="0"/>
              </a:rPr>
              <a:t>directly presented using CAPTCHA</a:t>
            </a:r>
            <a:endParaRPr lang="zh-CN" altLang="en-US" sz="18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F3F5CB-846D-1251-E4F1-8DF6B911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18"/>
          <a:stretch/>
        </p:blipFill>
        <p:spPr>
          <a:xfrm>
            <a:off x="601539" y="2079459"/>
            <a:ext cx="3780420" cy="42015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7A584B-B038-2A2C-63D3-7BB16DC2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32" t="15885" r="3412" b="53318"/>
          <a:stretch/>
        </p:blipFill>
        <p:spPr>
          <a:xfrm>
            <a:off x="1908271" y="2141583"/>
            <a:ext cx="2253660" cy="2253660"/>
          </a:xfrm>
          <a:prstGeom prst="ellips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形 9" descr="放大镜">
            <a:extLst>
              <a:ext uri="{FF2B5EF4-FFF2-40B4-BE49-F238E27FC236}">
                <a16:creationId xmlns:a16="http://schemas.microsoft.com/office/drawing/2014/main" id="{469A7BBE-9A82-505B-2AB7-0C7FF114A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875" y="1696453"/>
            <a:ext cx="3902642" cy="39026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6CEB8C0-C496-5A8A-C6EE-DFD6EB935F77}"/>
              </a:ext>
            </a:extLst>
          </p:cNvPr>
          <p:cNvSpPr/>
          <p:nvPr/>
        </p:nvSpPr>
        <p:spPr>
          <a:xfrm>
            <a:off x="2276981" y="2773981"/>
            <a:ext cx="1440160" cy="69085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735066-1A05-3F02-CEA0-F8993E973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326" y="2773981"/>
            <a:ext cx="3896357" cy="99180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7102FE7-1D70-219D-268A-B71D88084F72}"/>
              </a:ext>
            </a:extLst>
          </p:cNvPr>
          <p:cNvSpPr/>
          <p:nvPr/>
        </p:nvSpPr>
        <p:spPr>
          <a:xfrm>
            <a:off x="5517735" y="4168458"/>
            <a:ext cx="1805400" cy="8382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String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“</a:t>
            </a: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3+5+8</a:t>
            </a:r>
            <a:r>
              <a:rPr lang="zh-CN" altLang="en-US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DBE8888-349B-EA2A-7F03-B2C71F465D4D}"/>
              </a:ext>
            </a:extLst>
          </p:cNvPr>
          <p:cNvSpPr/>
          <p:nvPr/>
        </p:nvSpPr>
        <p:spPr>
          <a:xfrm>
            <a:off x="7760518" y="4168459"/>
            <a:ext cx="1805402" cy="838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expression (math.)</a:t>
            </a:r>
            <a:endParaRPr lang="zh-CN" altLang="en-US" sz="2000" b="1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6477F5A-DC41-565C-4BA1-2876FFE86291}"/>
              </a:ext>
            </a:extLst>
          </p:cNvPr>
          <p:cNvSpPr/>
          <p:nvPr/>
        </p:nvSpPr>
        <p:spPr>
          <a:xfrm>
            <a:off x="5519981" y="5370307"/>
            <a:ext cx="1805401" cy="8382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get answers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3+5+8=16</a:t>
            </a:r>
            <a:endParaRPr lang="zh-CN" altLang="en-US" sz="2000" b="1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8AC4CD0-68AE-7DFD-7111-1C051D111675}"/>
              </a:ext>
            </a:extLst>
          </p:cNvPr>
          <p:cNvSpPr/>
          <p:nvPr/>
        </p:nvSpPr>
        <p:spPr>
          <a:xfrm>
            <a:off x="264840" y="1006543"/>
            <a:ext cx="4848499" cy="5443968"/>
          </a:xfrm>
          <a:prstGeom prst="roundRect">
            <a:avLst>
              <a:gd name="adj" fmla="val 6153"/>
            </a:avLst>
          </a:prstGeom>
          <a:noFill/>
          <a:ln w="19050" cap="flat">
            <a:solidFill>
              <a:srgbClr val="9B1717"/>
            </a:solidFill>
            <a:prstDash val="sysDot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AD44DF2-4959-7D9A-B24F-3D72C4F10085}"/>
              </a:ext>
            </a:extLst>
          </p:cNvPr>
          <p:cNvCxnSpPr/>
          <p:nvPr/>
        </p:nvCxnSpPr>
        <p:spPr>
          <a:xfrm flipH="1">
            <a:off x="4436616" y="3268413"/>
            <a:ext cx="1024558" cy="0"/>
          </a:xfrm>
          <a:prstGeom prst="straightConnector1">
            <a:avLst/>
          </a:prstGeom>
          <a:ln w="57150" cap="flat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8FC08B4-B8D9-EF45-98E1-4A6BACE08D24}"/>
              </a:ext>
            </a:extLst>
          </p:cNvPr>
          <p:cNvSpPr/>
          <p:nvPr/>
        </p:nvSpPr>
        <p:spPr>
          <a:xfrm>
            <a:off x="7760518" y="5393475"/>
            <a:ext cx="1805401" cy="8150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Input and validation</a:t>
            </a:r>
            <a:endParaRPr lang="zh-CN" altLang="en-US" sz="2000" b="1" dirty="0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2917D42-0B90-9824-60F2-8C14C974F609}"/>
              </a:ext>
            </a:extLst>
          </p:cNvPr>
          <p:cNvSpPr/>
          <p:nvPr/>
        </p:nvSpPr>
        <p:spPr>
          <a:xfrm>
            <a:off x="5536477" y="1229224"/>
            <a:ext cx="3896356" cy="11486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Find the textual content corresponding to the CAPTCHA</a:t>
            </a:r>
            <a:endParaRPr lang="zh-CN" altLang="en-US" sz="2000" b="1" dirty="0" err="1">
              <a:solidFill>
                <a:schemeClr val="tx1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6DBED55-4796-25F8-26DA-E3D9DEB65556}"/>
              </a:ext>
            </a:extLst>
          </p:cNvPr>
          <p:cNvCxnSpPr>
            <a:cxnSpLocks/>
          </p:cNvCxnSpPr>
          <p:nvPr/>
        </p:nvCxnSpPr>
        <p:spPr>
          <a:xfrm>
            <a:off x="7520504" y="2193933"/>
            <a:ext cx="0" cy="813194"/>
          </a:xfrm>
          <a:prstGeom prst="straightConnector1">
            <a:avLst/>
          </a:prstGeom>
          <a:ln w="57150" cap="flat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6CC9EFF-5EC4-1237-3BCE-5A1652D6B325}"/>
              </a:ext>
            </a:extLst>
          </p:cNvPr>
          <p:cNvCxnSpPr>
            <a:cxnSpLocks/>
          </p:cNvCxnSpPr>
          <p:nvPr/>
        </p:nvCxnSpPr>
        <p:spPr>
          <a:xfrm>
            <a:off x="6420435" y="3582049"/>
            <a:ext cx="0" cy="813194"/>
          </a:xfrm>
          <a:prstGeom prst="straightConnector1">
            <a:avLst/>
          </a:prstGeom>
          <a:ln w="57150" cap="flat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0DC75B5-9CBD-5E81-97E6-428D72CD46D5}"/>
              </a:ext>
            </a:extLst>
          </p:cNvPr>
          <p:cNvCxnSpPr>
            <a:cxnSpLocks/>
          </p:cNvCxnSpPr>
          <p:nvPr/>
        </p:nvCxnSpPr>
        <p:spPr>
          <a:xfrm>
            <a:off x="7136997" y="4664620"/>
            <a:ext cx="767014" cy="0"/>
          </a:xfrm>
          <a:prstGeom prst="straightConnector1">
            <a:avLst/>
          </a:prstGeom>
          <a:ln w="57150" cap="flat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DDEBA63-3545-17E1-18FD-7E54EE48340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6422682" y="5006659"/>
            <a:ext cx="2240537" cy="363648"/>
          </a:xfrm>
          <a:prstGeom prst="straightConnector1">
            <a:avLst/>
          </a:prstGeom>
          <a:ln w="57150" cap="flat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3DE470A-F18A-1C9F-0857-776D14D1BA27}"/>
              </a:ext>
            </a:extLst>
          </p:cNvPr>
          <p:cNvCxnSpPr>
            <a:cxnSpLocks/>
          </p:cNvCxnSpPr>
          <p:nvPr/>
        </p:nvCxnSpPr>
        <p:spPr>
          <a:xfrm>
            <a:off x="7170008" y="5738794"/>
            <a:ext cx="767014" cy="0"/>
          </a:xfrm>
          <a:prstGeom prst="straightConnector1">
            <a:avLst/>
          </a:prstGeom>
          <a:ln w="57150" cap="flat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">
            <a:extLst>
              <a:ext uri="{FF2B5EF4-FFF2-40B4-BE49-F238E27FC236}">
                <a16:creationId xmlns:a16="http://schemas.microsoft.com/office/drawing/2014/main" id="{ADDE99FF-A3D2-9641-AABE-3B9716E95B18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i="1" dirty="0">
                <a:solidFill>
                  <a:schemeClr val="accent6">
                    <a:lumMod val="50000"/>
                  </a:schemeClr>
                </a:solidFill>
              </a:rPr>
              <a:t>What ? —</a:t>
            </a:r>
            <a:r>
              <a:rPr lang="zh-CN" altLang="en-US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i="1" dirty="0">
                <a:solidFill>
                  <a:schemeClr val="accent6">
                    <a:lumMod val="50000"/>
                  </a:schemeClr>
                </a:solidFill>
              </a:rPr>
              <a:t>Execute the plaintext.</a:t>
            </a:r>
          </a:p>
        </p:txBody>
      </p:sp>
    </p:spTree>
    <p:extLst>
      <p:ext uri="{BB962C8B-B14F-4D97-AF65-F5344CB8AC3E}">
        <p14:creationId xmlns:p14="http://schemas.microsoft.com/office/powerpoint/2010/main" val="2242843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3d4ecfd06a7e2d9e905a5c2f97188b1">
            <a:hlinkClick r:id="" action="ppaction://media"/>
            <a:extLst>
              <a:ext uri="{FF2B5EF4-FFF2-40B4-BE49-F238E27FC236}">
                <a16:creationId xmlns:a16="http://schemas.microsoft.com/office/drawing/2014/main" id="{60CCE2C2-C7DA-526C-5A29-51242597605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51765"/>
            <a:ext cx="9904413" cy="557053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3B508E46-C84C-65E3-F646-90EA31BF45C4}"/>
              </a:ext>
            </a:extLst>
          </p:cNvPr>
          <p:cNvSpPr/>
          <p:nvPr/>
        </p:nvSpPr>
        <p:spPr>
          <a:xfrm>
            <a:off x="883754" y="2385678"/>
            <a:ext cx="8604956" cy="252028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b" anchorCtr="0" forceAA="0" compatLnSpc="1">
            <a:noAutofit/>
          </a:bodyPr>
          <a:lstStyle/>
          <a:p>
            <a:endParaRPr lang="en-US" altLang="zh-CN" sz="20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DevTools listening on ws://127.0.0.1:53346/devtools/browser/e8220416-4372-46ef-a389-2f76f26d8788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9B1717"/>
                </a:solidFill>
                <a:latin typeface="Palatino Linotype" panose="02040502050505030304" pitchFamily="18" charset="0"/>
              </a:rPr>
              <a:t>1*6-8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9B1717"/>
                </a:solidFill>
                <a:latin typeface="Palatino Linotype" panose="02040502050505030304" pitchFamily="18" charset="0"/>
              </a:rPr>
              <a:t>-2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FD3AEA-A4CB-C4C9-64AA-67628FEB1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782" y="2570024"/>
            <a:ext cx="4143375" cy="70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1375F8F-0DE0-A743-A40F-F5DA63630BA3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i="1" dirty="0">
                <a:solidFill>
                  <a:schemeClr val="accent6">
                    <a:lumMod val="50000"/>
                  </a:schemeClr>
                </a:solidFill>
              </a:rPr>
              <a:t>What ? —</a:t>
            </a:r>
            <a:r>
              <a:rPr lang="zh-CN" altLang="en-US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i="1" dirty="0">
                <a:solidFill>
                  <a:schemeClr val="accent6">
                    <a:lumMod val="50000"/>
                  </a:schemeClr>
                </a:solidFill>
              </a:rPr>
              <a:t>Execute the plaintext.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8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E180D4A7-C9FB-4DFB-919C-405C955672EB}">
      <p14:showEvtLst xmlns:p14="http://schemas.microsoft.com/office/powerpoint/2010/main">
        <p14:playEvt time="1169" objId="4"/>
        <p14:stopEvt time="6178" objId="4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17302FA-60BE-475F-AC66-F20E9C93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141" y="1638305"/>
            <a:ext cx="2890787" cy="2770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31A24D-6C02-383E-2295-C454CF7A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154" y="1633504"/>
            <a:ext cx="3400809" cy="2770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图片验证码训练 - 知乎">
            <a:extLst>
              <a:ext uri="{FF2B5EF4-FFF2-40B4-BE49-F238E27FC236}">
                <a16:creationId xmlns:a16="http://schemas.microsoft.com/office/drawing/2014/main" id="{B1D29DFD-CA75-E008-08DC-B32DD3B2E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5"/>
          <a:stretch/>
        </p:blipFill>
        <p:spPr bwMode="auto">
          <a:xfrm>
            <a:off x="5134966" y="4493024"/>
            <a:ext cx="4752527" cy="2043830"/>
          </a:xfrm>
          <a:prstGeom prst="rect">
            <a:avLst/>
          </a:prstGeom>
          <a:ln w="190500" cap="sq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2">
            <a:extLst>
              <a:ext uri="{FF2B5EF4-FFF2-40B4-BE49-F238E27FC236}">
                <a16:creationId xmlns:a16="http://schemas.microsoft.com/office/drawing/2014/main" id="{7DA3D4EE-E7D8-EE7F-072B-45AE1569C7E6}"/>
              </a:ext>
            </a:extLst>
          </p:cNvPr>
          <p:cNvSpPr txBox="1"/>
          <p:nvPr/>
        </p:nvSpPr>
        <p:spPr>
          <a:xfrm>
            <a:off x="393868" y="1029715"/>
            <a:ext cx="8338184" cy="6799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Using the tool found that we successfully submitted 12 malicious comments (more than 12, of course), while the responses given were all successful</a:t>
            </a:r>
          </a:p>
        </p:txBody>
      </p: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CF286C0A-9471-AFF8-8C84-4521B6D0881E}"/>
              </a:ext>
            </a:extLst>
          </p:cNvPr>
          <p:cNvSpPr/>
          <p:nvPr/>
        </p:nvSpPr>
        <p:spPr>
          <a:xfrm>
            <a:off x="393454" y="5524200"/>
            <a:ext cx="5004556" cy="847423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r>
              <a:rPr lang="en-US" altLang="zh-CN" sz="1400" b="1" dirty="0">
                <a:latin typeface="Palatino Linotype" panose="02040502050505030304" pitchFamily="18" charset="0"/>
              </a:rPr>
              <a:t>They tried to fix the bug: switched the validation method, using images instead of direct text</a:t>
            </a:r>
            <a:endParaRPr lang="zh-CN" altLang="en-US" sz="1400" b="1" dirty="0">
              <a:latin typeface="Palatino Linotype" panose="0204050205050503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259E730-26EE-F27F-CB4B-8AA6CCFDB966}"/>
              </a:ext>
            </a:extLst>
          </p:cNvPr>
          <p:cNvSpPr/>
          <p:nvPr/>
        </p:nvSpPr>
        <p:spPr>
          <a:xfrm>
            <a:off x="393868" y="4345674"/>
            <a:ext cx="3312368" cy="108012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90000"/>
              </a:lnSpc>
              <a:spcBef>
                <a:spcPts val="900"/>
              </a:spcBef>
            </a:pPr>
            <a:r>
              <a:rPr lang="en-US" altLang="zh-CN" sz="1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Then Juice Shop officials they noticed me and knew that I was swiping malicious reviews</a:t>
            </a:r>
          </a:p>
        </p:txBody>
      </p:sp>
      <p:pic>
        <p:nvPicPr>
          <p:cNvPr id="16" name="Picture 2" descr="Juice Shop Logo">
            <a:extLst>
              <a:ext uri="{FF2B5EF4-FFF2-40B4-BE49-F238E27FC236}">
                <a16:creationId xmlns:a16="http://schemas.microsoft.com/office/drawing/2014/main" id="{B77B4F1C-CE48-90A7-B359-D259459B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71" y="4280644"/>
            <a:ext cx="987829" cy="12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C4FB98D-D817-EA1C-7919-227627A9E537}"/>
              </a:ext>
            </a:extLst>
          </p:cNvPr>
          <p:cNvSpPr/>
          <p:nvPr/>
        </p:nvSpPr>
        <p:spPr>
          <a:xfrm>
            <a:off x="703734" y="2215256"/>
            <a:ext cx="8679703" cy="2356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8800" b="1" i="1" dirty="0">
                <a:solidFill>
                  <a:schemeClr val="tx1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Is that the end?</a:t>
            </a:r>
            <a:endParaRPr lang="zh-CN" altLang="en-US" sz="8800" b="1" i="1" dirty="0">
              <a:solidFill>
                <a:schemeClr val="tx1"/>
              </a:solidFill>
              <a:latin typeface="Palatino Linotype" panose="02040502050505030304" pitchFamily="18" charset="0"/>
              <a:ea typeface="宋体" panose="02010600030101010101" pitchFamily="2" charset="-122"/>
              <a:cs typeface="Palatino Linotype" panose="02040502050505030304" pitchFamily="18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B2A0AC96-624A-C045-BFD6-2C6688697903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i="1" dirty="0">
                <a:solidFill>
                  <a:schemeClr val="accent6">
                    <a:lumMod val="50000"/>
                  </a:schemeClr>
                </a:solidFill>
              </a:rPr>
              <a:t>What ? —</a:t>
            </a:r>
            <a:r>
              <a:rPr lang="zh-CN" altLang="en-US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i="1" dirty="0">
                <a:solidFill>
                  <a:schemeClr val="accent6">
                    <a:lumMod val="50000"/>
                  </a:schemeClr>
                </a:solidFill>
              </a:rPr>
              <a:t>Execute the plaintext.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3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2056C31-5C43-E3F1-6EC3-CC620AA20BE9}"/>
              </a:ext>
            </a:extLst>
          </p:cNvPr>
          <p:cNvSpPr txBox="1"/>
          <p:nvPr/>
        </p:nvSpPr>
        <p:spPr>
          <a:xfrm>
            <a:off x="492582" y="1618815"/>
            <a:ext cx="4074212" cy="7755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Discover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 that the website stored relevant information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on the front end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B3A01C-2E07-3A0A-665B-C2DE60E9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94" y="2693700"/>
            <a:ext cx="4114800" cy="1390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53382E-F337-43C6-0028-C53DFC68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206" y="1118278"/>
            <a:ext cx="4513905" cy="541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938AC6-572E-52E9-5C57-ED87EBA97D7B}"/>
              </a:ext>
            </a:extLst>
          </p:cNvPr>
          <p:cNvSpPr txBox="1"/>
          <p:nvPr/>
        </p:nvSpPr>
        <p:spPr>
          <a:xfrm>
            <a:off x="509048" y="4592334"/>
            <a:ext cx="4114800" cy="163121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zh-CN" b="1" dirty="0"/>
              <a:t>Step 1: </a:t>
            </a:r>
            <a:r>
              <a:rPr lang="zh-CN" altLang="en-US" dirty="0"/>
              <a:t>Directly look for the captcha storage address, </a:t>
            </a:r>
            <a:endParaRPr lang="en-US" altLang="zh-CN" dirty="0"/>
          </a:p>
          <a:p>
            <a:pPr>
              <a:spcBef>
                <a:spcPts val="300"/>
              </a:spcBef>
            </a:pPr>
            <a:r>
              <a:rPr lang="en-US" altLang="zh-CN" b="1" dirty="0"/>
              <a:t>Step 2: </a:t>
            </a:r>
            <a:r>
              <a:rPr lang="zh-CN" altLang="en-US" dirty="0"/>
              <a:t>find the relevant information, </a:t>
            </a:r>
            <a:br>
              <a:rPr lang="en-US" altLang="zh-CN" dirty="0"/>
            </a:br>
            <a:r>
              <a:rPr lang="en-US" altLang="zh-CN" b="1" dirty="0"/>
              <a:t>Step 3: </a:t>
            </a:r>
            <a:r>
              <a:rPr lang="zh-CN" altLang="en-US" dirty="0"/>
              <a:t>directly post, </a:t>
            </a:r>
            <a:endParaRPr lang="en-US" altLang="zh-CN" dirty="0"/>
          </a:p>
          <a:p>
            <a:pPr>
              <a:spcBef>
                <a:spcPts val="300"/>
              </a:spcBef>
            </a:pPr>
            <a:r>
              <a:rPr lang="en-US" altLang="zh-CN" b="1" dirty="0"/>
              <a:t>Step 4: </a:t>
            </a:r>
            <a:r>
              <a:rPr lang="zh-CN" altLang="en-US" dirty="0"/>
              <a:t>successfully bypassing 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9DC6818-1B03-68D0-BFCD-182C25FE0130}"/>
              </a:ext>
            </a:extLst>
          </p:cNvPr>
          <p:cNvSpPr/>
          <p:nvPr/>
        </p:nvSpPr>
        <p:spPr>
          <a:xfrm>
            <a:off x="403125" y="4383638"/>
            <a:ext cx="4285160" cy="2048609"/>
          </a:xfrm>
          <a:prstGeom prst="roundRect">
            <a:avLst>
              <a:gd name="adj" fmla="val 6153"/>
            </a:avLst>
          </a:prstGeom>
          <a:noFill/>
          <a:ln w="19050" cap="flat">
            <a:solidFill>
              <a:srgbClr val="9B1717"/>
            </a:solidFill>
            <a:prstDash val="lgDash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B48376EB-385B-E570-ED5C-6A0909F22C58}"/>
              </a:ext>
            </a:extLst>
          </p:cNvPr>
          <p:cNvSpPr/>
          <p:nvPr/>
        </p:nvSpPr>
        <p:spPr>
          <a:xfrm>
            <a:off x="3433547" y="3443205"/>
            <a:ext cx="1465534" cy="863252"/>
          </a:xfrm>
          <a:prstGeom prst="foldedCorner">
            <a:avLst/>
          </a:prstGeom>
          <a:solidFill>
            <a:schemeClr val="bg2">
              <a:lumMod val="20000"/>
              <a:lumOff val="80000"/>
            </a:schemeClr>
          </a:solidFill>
          <a:ln w="6350" cap="flat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1800" b="1" dirty="0">
                <a:solidFill>
                  <a:srgbClr val="9B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1800" b="1" dirty="0">
                <a:solidFill>
                  <a:srgbClr val="9B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endParaRPr lang="zh-CN" altLang="en-US" sz="1800" b="1" dirty="0" err="1">
              <a:solidFill>
                <a:srgbClr val="9B171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卷形: 水平 13">
            <a:extLst>
              <a:ext uri="{FF2B5EF4-FFF2-40B4-BE49-F238E27FC236}">
                <a16:creationId xmlns:a16="http://schemas.microsoft.com/office/drawing/2014/main" id="{42C77A36-100D-9EFD-B5D2-286CD1CC802F}"/>
              </a:ext>
            </a:extLst>
          </p:cNvPr>
          <p:cNvSpPr/>
          <p:nvPr/>
        </p:nvSpPr>
        <p:spPr>
          <a:xfrm>
            <a:off x="1195104" y="958610"/>
            <a:ext cx="7128792" cy="611186"/>
          </a:xfrm>
          <a:prstGeom prst="horizontalScroll">
            <a:avLst/>
          </a:prstGeom>
          <a:solidFill>
            <a:srgbClr val="9B1717"/>
          </a:solidFill>
          <a:ln w="6350" cap="flat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way or another, I'll find the answer</a:t>
            </a:r>
            <a:endParaRPr lang="zh-CN" altLang="en-US" sz="2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3155379-0DFB-82C5-18CE-85CA37E0F16A}"/>
              </a:ext>
            </a:extLst>
          </p:cNvPr>
          <p:cNvSpPr/>
          <p:nvPr/>
        </p:nvSpPr>
        <p:spPr>
          <a:xfrm>
            <a:off x="199678" y="1569796"/>
            <a:ext cx="4641007" cy="5014851"/>
          </a:xfrm>
          <a:prstGeom prst="roundRect">
            <a:avLst>
              <a:gd name="adj" fmla="val 6153"/>
            </a:avLst>
          </a:prstGeom>
          <a:noFill/>
          <a:ln w="19050" cap="flat">
            <a:solidFill>
              <a:srgbClr val="9B1717"/>
            </a:solidFill>
            <a:prstDash val="sysDot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A02563A-6EDE-E448-AC46-874AB7439CF3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i="1" dirty="0">
                <a:solidFill>
                  <a:schemeClr val="accent6">
                    <a:lumMod val="50000"/>
                  </a:schemeClr>
                </a:solidFill>
              </a:rPr>
              <a:t>What ? —</a:t>
            </a:r>
            <a:r>
              <a:rPr lang="zh-CN" altLang="en-US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b="1" i="1" dirty="0">
                <a:solidFill>
                  <a:schemeClr val="accent6">
                    <a:lumMod val="50000"/>
                  </a:schemeClr>
                </a:solidFill>
              </a:rPr>
              <a:t>Find the answer.</a:t>
            </a:r>
          </a:p>
        </p:txBody>
      </p:sp>
    </p:spTree>
    <p:extLst>
      <p:ext uri="{BB962C8B-B14F-4D97-AF65-F5344CB8AC3E}">
        <p14:creationId xmlns:p14="http://schemas.microsoft.com/office/powerpoint/2010/main" val="189193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BFC3E75-EE30-A713-2B80-75546C3838C4}"/>
              </a:ext>
            </a:extLst>
          </p:cNvPr>
          <p:cNvSpPr txBox="1"/>
          <p:nvPr/>
        </p:nvSpPr>
        <p:spPr>
          <a:xfrm>
            <a:off x="844787" y="3124586"/>
            <a:ext cx="2575049" cy="6647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4800" b="1" dirty="0">
                <a:solidFill>
                  <a:srgbClr val="9B1717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2</a:t>
            </a: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 Still using image captcha</a:t>
            </a:r>
            <a:endParaRPr lang="zh-CN" altLang="en-US" sz="1400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B90C37-5F90-DF26-EDF8-E42F2307891E}"/>
              </a:ext>
            </a:extLst>
          </p:cNvPr>
          <p:cNvSpPr txBox="1"/>
          <p:nvPr/>
        </p:nvSpPr>
        <p:spPr>
          <a:xfrm>
            <a:off x="746363" y="1122751"/>
            <a:ext cx="4573832" cy="8586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4800" b="1" dirty="0">
                <a:solidFill>
                  <a:srgbClr val="9B1717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1 </a:t>
            </a:r>
            <a:r>
              <a:rPr lang="en-US" altLang="zh-CN" sz="1400" dirty="0">
                <a:latin typeface="Palatino Linotype" panose="02040502050505030304" pitchFamily="18" charset="0"/>
                <a:cs typeface="Arial" panose="020B0604020202020204" pitchFamily="34" charset="0"/>
              </a:rPr>
              <a:t>Use of unique authentication methods such as labeling, human machine recognition</a:t>
            </a:r>
            <a:endParaRPr lang="zh-CN" altLang="en-US" sz="1400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谷歌验证码 ReCAPTCHA 的破解绕过方法_recaptcha验证-CSDN博客">
            <a:extLst>
              <a:ext uri="{FF2B5EF4-FFF2-40B4-BE49-F238E27FC236}">
                <a16:creationId xmlns:a16="http://schemas.microsoft.com/office/drawing/2014/main" id="{B769B793-3208-120E-4352-A5AB982CD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95" y="970141"/>
            <a:ext cx="3847335" cy="56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人机验证reCAPTCHA v3使用完备说明 | 极客之音">
            <a:extLst>
              <a:ext uri="{FF2B5EF4-FFF2-40B4-BE49-F238E27FC236}">
                <a16:creationId xmlns:a16="http://schemas.microsoft.com/office/drawing/2014/main" id="{FF8F8641-E7DB-D5F7-E5DA-0FFCAB8D2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92" y="2016612"/>
            <a:ext cx="3600400" cy="95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B0BD89-8C72-6174-449B-ECB6B2E65CA2}"/>
              </a:ext>
            </a:extLst>
          </p:cNvPr>
          <p:cNvSpPr txBox="1"/>
          <p:nvPr/>
        </p:nvSpPr>
        <p:spPr>
          <a:xfrm>
            <a:off x="872540" y="3670594"/>
            <a:ext cx="4950372" cy="83099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 Linotype" panose="02040502050505030304" pitchFamily="18" charset="0"/>
              </a:rPr>
              <a:t>Simple and 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 Linotype" panose="02040502050505030304" pitchFamily="18" charset="0"/>
              </a:rPr>
              <a:t>Low development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Palatino Linotype" panose="02040502050505030304" pitchFamily="18" charset="0"/>
              </a:rPr>
              <a:t>No external services required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621165-EB9A-9AF8-58FC-CA657A7A35C5}"/>
              </a:ext>
            </a:extLst>
          </p:cNvPr>
          <p:cNvSpPr/>
          <p:nvPr/>
        </p:nvSpPr>
        <p:spPr>
          <a:xfrm rot="876781">
            <a:off x="3709843" y="3340661"/>
            <a:ext cx="1176918" cy="53346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1400" b="1" dirty="0">
                <a:solidFill>
                  <a:srgbClr val="9B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why</a:t>
            </a:r>
            <a:r>
              <a:rPr lang="zh-CN" altLang="en-US" sz="1400" b="1" dirty="0">
                <a:solidFill>
                  <a:srgbClr val="9B17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cxnSp>
        <p:nvCxnSpPr>
          <p:cNvPr id="12" name="Straight Connector 22">
            <a:extLst>
              <a:ext uri="{FF2B5EF4-FFF2-40B4-BE49-F238E27FC236}">
                <a16:creationId xmlns:a16="http://schemas.microsoft.com/office/drawing/2014/main" id="{DD6FE194-91B9-434F-DE63-0DFC5E992CC9}"/>
              </a:ext>
            </a:extLst>
          </p:cNvPr>
          <p:cNvCxnSpPr>
            <a:cxnSpLocks/>
          </p:cNvCxnSpPr>
          <p:nvPr/>
        </p:nvCxnSpPr>
        <p:spPr>
          <a:xfrm>
            <a:off x="382384" y="3124586"/>
            <a:ext cx="4749842" cy="0"/>
          </a:xfrm>
          <a:prstGeom prst="line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22">
            <a:extLst>
              <a:ext uri="{FF2B5EF4-FFF2-40B4-BE49-F238E27FC236}">
                <a16:creationId xmlns:a16="http://schemas.microsoft.com/office/drawing/2014/main" id="{611570B3-876C-A3D1-6A1E-3757DCBE8517}"/>
              </a:ext>
            </a:extLst>
          </p:cNvPr>
          <p:cNvCxnSpPr>
            <a:cxnSpLocks/>
          </p:cNvCxnSpPr>
          <p:nvPr/>
        </p:nvCxnSpPr>
        <p:spPr>
          <a:xfrm>
            <a:off x="5132226" y="3179659"/>
            <a:ext cx="0" cy="3327068"/>
          </a:xfrm>
          <a:prstGeom prst="line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11B3A07-D684-A9D1-5104-9BA2C95DA638}"/>
              </a:ext>
            </a:extLst>
          </p:cNvPr>
          <p:cNvSpPr/>
          <p:nvPr/>
        </p:nvSpPr>
        <p:spPr>
          <a:xfrm>
            <a:off x="247579" y="973896"/>
            <a:ext cx="9133118" cy="5692249"/>
          </a:xfrm>
          <a:prstGeom prst="roundRect">
            <a:avLst>
              <a:gd name="adj" fmla="val 6153"/>
            </a:avLst>
          </a:prstGeom>
          <a:noFill/>
          <a:ln w="19050" cap="flat">
            <a:solidFill>
              <a:srgbClr val="9B1717"/>
            </a:solidFill>
            <a:prstDash val="sysDot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071E4D0-BFCF-CB1D-C983-C7407BD49ABE}"/>
              </a:ext>
            </a:extLst>
          </p:cNvPr>
          <p:cNvSpPr/>
          <p:nvPr/>
        </p:nvSpPr>
        <p:spPr>
          <a:xfrm>
            <a:off x="655300" y="4501591"/>
            <a:ext cx="4103994" cy="20611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b="1" dirty="0">
                <a:solidFill>
                  <a:srgbClr val="9B1717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Protection needs to be done:</a:t>
            </a:r>
          </a:p>
          <a:p>
            <a:pPr marL="342900" indent="-342900" algn="just">
              <a:lnSpc>
                <a:spcPct val="90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Can‘t use about relevant information in front-end or URL forms, put it in the server</a:t>
            </a:r>
          </a:p>
          <a:p>
            <a:pPr marL="342900" indent="-342900" algn="just">
              <a:lnSpc>
                <a:spcPct val="90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Time-sensitive, unique CAPTCHA</a:t>
            </a:r>
          </a:p>
          <a:p>
            <a:pPr marL="342900" indent="-342900" algn="just">
              <a:lnSpc>
                <a:spcPct val="90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altLang="zh-CN" sz="1400" dirty="0">
                <a:solidFill>
                  <a:srgbClr val="9B1717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Protection of relevant information</a:t>
            </a:r>
            <a:endParaRPr lang="zh-CN" altLang="en-US" sz="1400" dirty="0" err="1">
              <a:solidFill>
                <a:srgbClr val="9B1717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CD383C50-EE78-E347-A43A-60FD723E6B94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800" b="1" i="1" dirty="0">
                <a:solidFill>
                  <a:schemeClr val="accent1"/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How ? —</a:t>
            </a:r>
            <a:r>
              <a:rPr lang="zh-CN" altLang="en-US" sz="2800" b="1" i="1" dirty="0">
                <a:solidFill>
                  <a:schemeClr val="accent1"/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 b="1" i="1" dirty="0">
                <a:solidFill>
                  <a:schemeClr val="accent1"/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How to make the mitigation ?</a:t>
            </a:r>
            <a:endParaRPr lang="zh-CN" altLang="en-US" sz="2800" b="1" i="1" dirty="0">
              <a:solidFill>
                <a:schemeClr val="accent1"/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333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DB5FD2AF-02D7-E281-510A-FDEAA92AA3CC}"/>
              </a:ext>
            </a:extLst>
          </p:cNvPr>
          <p:cNvGrpSpPr/>
          <p:nvPr/>
        </p:nvGrpSpPr>
        <p:grpSpPr>
          <a:xfrm>
            <a:off x="134269" y="4055747"/>
            <a:ext cx="2923154" cy="2053268"/>
            <a:chOff x="134269" y="4055747"/>
            <a:chExt cx="2923154" cy="2053268"/>
          </a:xfrm>
        </p:grpSpPr>
        <p:sp>
          <p:nvSpPr>
            <p:cNvPr id="68" name="矩形: 圆角 103">
              <a:extLst>
                <a:ext uri="{FF2B5EF4-FFF2-40B4-BE49-F238E27FC236}">
                  <a16:creationId xmlns:a16="http://schemas.microsoft.com/office/drawing/2014/main" id="{F2D27738-1CE1-9342-4390-EE3321B5645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134269" y="4055747"/>
              <a:ext cx="2923154" cy="2053268"/>
            </a:xfrm>
            <a:prstGeom prst="roundRect">
              <a:avLst>
                <a:gd name="adj" fmla="val 5364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91D889BE-9B39-DE7B-AAC3-D905B42D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25" y="4096983"/>
              <a:ext cx="2478467" cy="2000465"/>
            </a:xfrm>
            <a:prstGeom prst="rect">
              <a:avLst/>
            </a:prstGeom>
            <a:scene3d>
              <a:camera prst="perspectiveRight"/>
              <a:lightRig rig="threePt" dir="t"/>
            </a:scene3d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F58606F-4DAA-4D58-89BB-3B751C0319F8}"/>
              </a:ext>
            </a:extLst>
          </p:cNvPr>
          <p:cNvSpPr txBox="1"/>
          <p:nvPr/>
        </p:nvSpPr>
        <p:spPr>
          <a:xfrm>
            <a:off x="243673" y="3110007"/>
            <a:ext cx="4951378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477335" lvl="1" indent="-285750">
              <a:spcBef>
                <a:spcPts val="943"/>
              </a:spcBef>
              <a:buClr>
                <a:schemeClr val="bg2"/>
              </a:buClr>
              <a:buFont typeface="Wingdings" pitchFamily="2" charset="2"/>
              <a:buChar char="v"/>
            </a:pPr>
            <a:r>
              <a:rPr lang="en-US" altLang="zh-CN" sz="16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Practical Significance and Lessons Learned 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9968820-5D0B-4131-58F1-EAD44FC6DEA9}"/>
              </a:ext>
            </a:extLst>
          </p:cNvPr>
          <p:cNvSpPr txBox="1"/>
          <p:nvPr/>
        </p:nvSpPr>
        <p:spPr>
          <a:xfrm>
            <a:off x="1351806" y="6445177"/>
            <a:ext cx="65" cy="1938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endParaRPr kumimoji="1" lang="zh-CN" altLang="en-US" sz="1400" b="1" dirty="0">
              <a:solidFill>
                <a:srgbClr val="9B17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6BA53C1-331C-A73C-2EA7-5C439907C2E4}"/>
              </a:ext>
            </a:extLst>
          </p:cNvPr>
          <p:cNvSpPr txBox="1"/>
          <p:nvPr/>
        </p:nvSpPr>
        <p:spPr>
          <a:xfrm>
            <a:off x="4788796" y="5447405"/>
            <a:ext cx="3031275" cy="21544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spcBef>
                <a:spcPts val="600"/>
              </a:spcBef>
              <a:buClr>
                <a:schemeClr val="bg2"/>
              </a:buClr>
            </a:pPr>
            <a:r>
              <a:rPr kumimoji="1" lang="en-US" altLang="zh-CN" sz="14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Impact Analysis</a:t>
            </a:r>
            <a:endParaRPr kumimoji="1" lang="zh-CN" altLang="en-US" sz="1400" b="1" i="1" dirty="0">
              <a:solidFill>
                <a:srgbClr val="9B17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5D9DD19-CBC2-18FC-0301-1EB8658C2E2E}"/>
              </a:ext>
            </a:extLst>
          </p:cNvPr>
          <p:cNvGrpSpPr/>
          <p:nvPr/>
        </p:nvGrpSpPr>
        <p:grpSpPr>
          <a:xfrm>
            <a:off x="587949" y="4036311"/>
            <a:ext cx="3251861" cy="2108338"/>
            <a:chOff x="667693" y="4001723"/>
            <a:chExt cx="3251861" cy="2108338"/>
          </a:xfrm>
        </p:grpSpPr>
        <p:sp>
          <p:nvSpPr>
            <p:cNvPr id="71" name="矩形: 圆角 103">
              <a:extLst>
                <a:ext uri="{FF2B5EF4-FFF2-40B4-BE49-F238E27FC236}">
                  <a16:creationId xmlns:a16="http://schemas.microsoft.com/office/drawing/2014/main" id="{7F8EF08B-B05D-DEA0-7324-6369CA6AB54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V="1">
              <a:off x="667693" y="4001723"/>
              <a:ext cx="3251861" cy="2108338"/>
            </a:xfrm>
            <a:prstGeom prst="roundRect">
              <a:avLst>
                <a:gd name="adj" fmla="val 5364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A3AA82DA-6010-D6FD-444A-40D3B10BB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42" y="4102143"/>
              <a:ext cx="2940820" cy="1940828"/>
            </a:xfrm>
            <a:prstGeom prst="rect">
              <a:avLst/>
            </a:prstGeom>
            <a:scene3d>
              <a:camera prst="perspectiveRight"/>
              <a:lightRig rig="threePt" dir="t"/>
            </a:scene3d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315A012-F3AF-4182-A95C-D1E90112301D}"/>
              </a:ext>
            </a:extLst>
          </p:cNvPr>
          <p:cNvGrpSpPr/>
          <p:nvPr/>
        </p:nvGrpSpPr>
        <p:grpSpPr>
          <a:xfrm>
            <a:off x="1098797" y="3907974"/>
            <a:ext cx="3600400" cy="2325681"/>
            <a:chOff x="955762" y="4020436"/>
            <a:chExt cx="3600400" cy="2325681"/>
          </a:xfrm>
        </p:grpSpPr>
        <p:sp>
          <p:nvSpPr>
            <p:cNvPr id="70" name="矩形: 圆角 103">
              <a:extLst>
                <a:ext uri="{FF2B5EF4-FFF2-40B4-BE49-F238E27FC236}">
                  <a16:creationId xmlns:a16="http://schemas.microsoft.com/office/drawing/2014/main" id="{613971FF-DD6D-E229-A424-5612C0B0C80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V="1">
              <a:off x="955762" y="4020436"/>
              <a:ext cx="3600400" cy="2325681"/>
            </a:xfrm>
            <a:prstGeom prst="roundRect">
              <a:avLst>
                <a:gd name="adj" fmla="val 5364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2738891-0A6B-8B79-27F8-3DC7BE25A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138" y="4184402"/>
              <a:ext cx="3435921" cy="2038618"/>
            </a:xfrm>
            <a:prstGeom prst="rect">
              <a:avLst/>
            </a:prstGeom>
            <a:scene3d>
              <a:camera prst="perspectiveRight"/>
              <a:lightRig rig="threePt" dir="t"/>
            </a:scene3d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590557D-857C-3D49-8530-2FECA1830B63}"/>
              </a:ext>
            </a:extLst>
          </p:cNvPr>
          <p:cNvGrpSpPr/>
          <p:nvPr/>
        </p:nvGrpSpPr>
        <p:grpSpPr>
          <a:xfrm>
            <a:off x="4689480" y="3217167"/>
            <a:ext cx="5140830" cy="2152140"/>
            <a:chOff x="4634624" y="3220305"/>
            <a:chExt cx="5140830" cy="2152140"/>
          </a:xfrm>
        </p:grpSpPr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D41C49DE-3AA2-B4CA-2FE9-ED6EF679737A}"/>
                </a:ext>
              </a:extLst>
            </p:cNvPr>
            <p:cNvSpPr txBox="1"/>
            <p:nvPr/>
          </p:nvSpPr>
          <p:spPr>
            <a:xfrm>
              <a:off x="4634624" y="5210862"/>
              <a:ext cx="5140830" cy="16158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 algn="ctr"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050" b="1" i="0" dirty="0">
                  <a:solidFill>
                    <a:srgbClr val="0F2741"/>
                  </a:solidFill>
                  <a:effectLst/>
                  <a:latin typeface="Palatino Linotype" panose="02040502050505030304" pitchFamily="18" charset="0"/>
                </a:rPr>
                <a:t>Fig. 5.1 Distribution of web application critical vulnerabilities worldwide as of 2023</a:t>
              </a:r>
              <a:endParaRPr kumimoji="1" lang="zh-CN" altLang="en-US" sz="1100" b="1" i="1" dirty="0">
                <a:solidFill>
                  <a:srgbClr val="9B1717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83AEDDE-7397-7B45-BB8E-285B47F2CE98}"/>
                </a:ext>
              </a:extLst>
            </p:cNvPr>
            <p:cNvGrpSpPr/>
            <p:nvPr/>
          </p:nvGrpSpPr>
          <p:grpSpPr>
            <a:xfrm>
              <a:off x="5572013" y="3220305"/>
              <a:ext cx="3140456" cy="1934964"/>
              <a:chOff x="5429834" y="3520992"/>
              <a:chExt cx="3140456" cy="1934964"/>
            </a:xfrm>
          </p:grpSpPr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063B6A0C-84FD-0B03-0C5C-2416629DB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9834" y="3520993"/>
                <a:ext cx="3140456" cy="193496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9DE0A7D-F96F-7986-7B2B-462C049E3451}"/>
                  </a:ext>
                </a:extLst>
              </p:cNvPr>
              <p:cNvSpPr/>
              <p:nvPr/>
            </p:nvSpPr>
            <p:spPr>
              <a:xfrm>
                <a:off x="5622307" y="3520992"/>
                <a:ext cx="819801" cy="232837"/>
              </a:xfrm>
              <a:prstGeom prst="ellipse">
                <a:avLst/>
              </a:prstGeom>
              <a:noFill/>
              <a:ln w="25400" cap="flat">
                <a:solidFill>
                  <a:schemeClr val="bg2"/>
                </a:solidFill>
                <a:prstDash val="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kumimoji="1" lang="zh-CN" altLang="en-US" sz="1400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8E48489-842D-5139-52AC-2CEF6A2DC5CA}"/>
                  </a:ext>
                </a:extLst>
              </p:cNvPr>
              <p:cNvSpPr txBox="1"/>
              <p:nvPr/>
            </p:nvSpPr>
            <p:spPr>
              <a:xfrm>
                <a:off x="7193679" y="4341078"/>
                <a:ext cx="1107795" cy="193899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buClr>
                    <a:schemeClr val="bg2"/>
                  </a:buClr>
                </a:pPr>
                <a:r>
                  <a:rPr kumimoji="1" lang="en-US" altLang="zh-CN" sz="1400" b="1" i="1" dirty="0">
                    <a:solidFill>
                      <a:srgbClr val="9B171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Frequent</a:t>
                </a:r>
                <a:endParaRPr kumimoji="1" lang="zh-CN" altLang="en-US" sz="14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5" name="标题 1">
            <a:extLst>
              <a:ext uri="{FF2B5EF4-FFF2-40B4-BE49-F238E27FC236}">
                <a16:creationId xmlns:a16="http://schemas.microsoft.com/office/drawing/2014/main" id="{01907434-E4D4-894B-B808-37F310CB1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V. </a:t>
            </a:r>
            <a:r>
              <a:rPr lang="en-US" dirty="0"/>
              <a:t>Conclusion: </a:t>
            </a:r>
            <a:r>
              <a:rPr lang="en-US" b="1" dirty="0"/>
              <a:t>SQL injection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E2AC027-9785-6942-A0B7-B785EF9985F9}"/>
              </a:ext>
            </a:extLst>
          </p:cNvPr>
          <p:cNvGrpSpPr/>
          <p:nvPr/>
        </p:nvGrpSpPr>
        <p:grpSpPr>
          <a:xfrm>
            <a:off x="291225" y="926944"/>
            <a:ext cx="9014794" cy="2098198"/>
            <a:chOff x="235779" y="956216"/>
            <a:chExt cx="9014794" cy="209819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A4FB459-EA76-5668-5201-8BFD463C8545}"/>
                </a:ext>
              </a:extLst>
            </p:cNvPr>
            <p:cNvSpPr txBox="1"/>
            <p:nvPr/>
          </p:nvSpPr>
          <p:spPr>
            <a:xfrm>
              <a:off x="235779" y="956216"/>
              <a:ext cx="4951378" cy="33855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477335" lvl="1" indent="-285750">
                <a:spcBef>
                  <a:spcPts val="943"/>
                </a:spcBef>
                <a:buClr>
                  <a:schemeClr val="bg2"/>
                </a:buClr>
                <a:buFont typeface="Wingdings" pitchFamily="2" charset="2"/>
                <a:buChar char="v"/>
              </a:pPr>
              <a:r>
                <a:rPr lang="en-US" altLang="zh-CN" sz="1600" b="1" i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Summary and key techs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2FB398-64D4-DB46-AEC7-3657515B5FD6}"/>
                </a:ext>
              </a:extLst>
            </p:cNvPr>
            <p:cNvGrpSpPr/>
            <p:nvPr/>
          </p:nvGrpSpPr>
          <p:grpSpPr>
            <a:xfrm>
              <a:off x="653839" y="1294770"/>
              <a:ext cx="8596734" cy="1759644"/>
              <a:chOff x="645945" y="1547776"/>
              <a:chExt cx="8596734" cy="1759644"/>
            </a:xfrm>
          </p:grpSpPr>
          <p:sp>
            <p:nvSpPr>
              <p:cNvPr id="4" name="Rounded Rectangle 14">
                <a:extLst>
                  <a:ext uri="{FF2B5EF4-FFF2-40B4-BE49-F238E27FC236}">
                    <a16:creationId xmlns:a16="http://schemas.microsoft.com/office/drawing/2014/main" id="{5784C059-4AE4-EB06-488A-13183BF286B3}"/>
                  </a:ext>
                </a:extLst>
              </p:cNvPr>
              <p:cNvSpPr/>
              <p:nvPr/>
            </p:nvSpPr>
            <p:spPr>
              <a:xfrm>
                <a:off x="645945" y="2051058"/>
                <a:ext cx="1818203" cy="690297"/>
              </a:xfrm>
              <a:prstGeom prst="roundRect">
                <a:avLst>
                  <a:gd name="adj" fmla="val 5359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in with other users’ accounts.</a:t>
                </a:r>
              </a:p>
            </p:txBody>
          </p:sp>
          <p:sp>
            <p:nvSpPr>
              <p:cNvPr id="9" name="Chevron 40">
                <a:extLst>
                  <a:ext uri="{FF2B5EF4-FFF2-40B4-BE49-F238E27FC236}">
                    <a16:creationId xmlns:a16="http://schemas.microsoft.com/office/drawing/2014/main" id="{1AA026A0-FEB0-FF6F-78D8-653692501D61}"/>
                  </a:ext>
                </a:extLst>
              </p:cNvPr>
              <p:cNvSpPr/>
              <p:nvPr/>
            </p:nvSpPr>
            <p:spPr>
              <a:xfrm>
                <a:off x="5879983" y="2198184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400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20443C2-8451-D1E8-9557-B420636D6912}"/>
                  </a:ext>
                </a:extLst>
              </p:cNvPr>
              <p:cNvSpPr txBox="1"/>
              <p:nvPr/>
            </p:nvSpPr>
            <p:spPr>
              <a:xfrm>
                <a:off x="7185240" y="1598997"/>
                <a:ext cx="2057439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Injection Entry</a:t>
                </a:r>
                <a:endParaRPr lang="zh-CN" alt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5" name="图形 44" descr="解除锁定">
                <a:extLst>
                  <a:ext uri="{FF2B5EF4-FFF2-40B4-BE49-F238E27FC236}">
                    <a16:creationId xmlns:a16="http://schemas.microsoft.com/office/drawing/2014/main" id="{F39D6F1E-1039-8BB8-DCD3-4D62C5F98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78546" y="2701808"/>
                <a:ext cx="421143" cy="421143"/>
              </a:xfrm>
              <a:prstGeom prst="rect">
                <a:avLst/>
              </a:prstGeom>
              <a:effectLst/>
            </p:spPr>
          </p:pic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16CC5E8-413A-99C2-D4FE-CC9F4002931F}"/>
                  </a:ext>
                </a:extLst>
              </p:cNvPr>
              <p:cNvSpPr txBox="1"/>
              <p:nvPr/>
            </p:nvSpPr>
            <p:spPr>
              <a:xfrm>
                <a:off x="6831612" y="2217964"/>
                <a:ext cx="2252268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0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Inject by “UNION SELECT”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" name="图形 48" descr="钥匙">
                <a:extLst>
                  <a:ext uri="{FF2B5EF4-FFF2-40B4-BE49-F238E27FC236}">
                    <a16:creationId xmlns:a16="http://schemas.microsoft.com/office/drawing/2014/main" id="{34FA66C8-742C-42C7-002F-8D6B6FB13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775412" y="1581104"/>
                <a:ext cx="421143" cy="421143"/>
              </a:xfrm>
              <a:prstGeom prst="rect">
                <a:avLst/>
              </a:prstGeom>
              <a:effectLst/>
            </p:spPr>
          </p:pic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514C207-6593-F5F0-2499-6313A9E2205C}"/>
                  </a:ext>
                </a:extLst>
              </p:cNvPr>
              <p:cNvSpPr txBox="1"/>
              <p:nvPr/>
            </p:nvSpPr>
            <p:spPr>
              <a:xfrm>
                <a:off x="7208788" y="2775171"/>
                <a:ext cx="1868036" cy="307777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400" i="0" dirty="0">
                    <a:solidFill>
                      <a:srgbClr val="222222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in by annotating</a:t>
                </a:r>
                <a:r>
                  <a:rPr lang="en-US" altLang="zh-CN" sz="1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99">
                <a:extLst>
                  <a:ext uri="{FF2B5EF4-FFF2-40B4-BE49-F238E27FC236}">
                    <a16:creationId xmlns:a16="http://schemas.microsoft.com/office/drawing/2014/main" id="{A44B410D-DA82-CFC5-9220-A3E3AB3D310B}"/>
                  </a:ext>
                </a:extLst>
              </p:cNvPr>
              <p:cNvSpPr/>
              <p:nvPr/>
            </p:nvSpPr>
            <p:spPr>
              <a:xfrm>
                <a:off x="6731829" y="1547776"/>
                <a:ext cx="2451835" cy="1759644"/>
              </a:xfrm>
              <a:prstGeom prst="rect">
                <a:avLst/>
              </a:prstGeom>
              <a:noFill/>
              <a:ln w="19050" cap="flat">
                <a:solidFill>
                  <a:schemeClr val="tx1"/>
                </a:solidFill>
                <a:prstDash val="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B91B505-7D7A-9646-9F4D-6F3935E862A7}"/>
                  </a:ext>
                </a:extLst>
              </p:cNvPr>
              <p:cNvGrpSpPr/>
              <p:nvPr/>
            </p:nvGrpSpPr>
            <p:grpSpPr>
              <a:xfrm>
                <a:off x="3372383" y="1861243"/>
                <a:ext cx="2001727" cy="1069925"/>
                <a:chOff x="3420220" y="2167320"/>
                <a:chExt cx="2001727" cy="1069925"/>
              </a:xfrm>
            </p:grpSpPr>
            <p:sp>
              <p:nvSpPr>
                <p:cNvPr id="5" name="Rounded Rectangle 19">
                  <a:extLst>
                    <a:ext uri="{FF2B5EF4-FFF2-40B4-BE49-F238E27FC236}">
                      <a16:creationId xmlns:a16="http://schemas.microsoft.com/office/drawing/2014/main" id="{1BE72C9D-2325-B319-095B-43D8B5C70745}"/>
                    </a:ext>
                  </a:extLst>
                </p:cNvPr>
                <p:cNvSpPr/>
                <p:nvPr/>
              </p:nvSpPr>
              <p:spPr>
                <a:xfrm>
                  <a:off x="3433806" y="2167320"/>
                  <a:ext cx="1988141" cy="457771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SQL Injection</a:t>
                  </a:r>
                </a:p>
              </p:txBody>
            </p:sp>
            <p:sp>
              <p:nvSpPr>
                <p:cNvPr id="12" name="Rounded Rectangle 20">
                  <a:extLst>
                    <a:ext uri="{FF2B5EF4-FFF2-40B4-BE49-F238E27FC236}">
                      <a16:creationId xmlns:a16="http://schemas.microsoft.com/office/drawing/2014/main" id="{B5EFF7CB-2F2F-F549-300E-376093EB63B0}"/>
                    </a:ext>
                  </a:extLst>
                </p:cNvPr>
                <p:cNvSpPr/>
                <p:nvPr/>
              </p:nvSpPr>
              <p:spPr>
                <a:xfrm>
                  <a:off x="3420220" y="2954892"/>
                  <a:ext cx="953920" cy="282353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Use of `--`</a:t>
                  </a:r>
                </a:p>
              </p:txBody>
            </p:sp>
            <p:sp>
              <p:nvSpPr>
                <p:cNvPr id="13" name="Rounded Rectangle 20">
                  <a:extLst>
                    <a:ext uri="{FF2B5EF4-FFF2-40B4-BE49-F238E27FC236}">
                      <a16:creationId xmlns:a16="http://schemas.microsoft.com/office/drawing/2014/main" id="{CAA0776D-B9B8-FCA8-0A3C-594165CDC6D0}"/>
                    </a:ext>
                  </a:extLst>
                </p:cNvPr>
                <p:cNvSpPr/>
                <p:nvPr/>
              </p:nvSpPr>
              <p:spPr>
                <a:xfrm>
                  <a:off x="4468027" y="2954892"/>
                  <a:ext cx="953920" cy="282353"/>
                </a:xfrm>
                <a:prstGeom prst="roundRect">
                  <a:avLst>
                    <a:gd name="adj" fmla="val 10252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>
                  <a:solidFill>
                    <a:schemeClr val="tx1"/>
                  </a:solidFill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UNION</a:t>
                  </a:r>
                </a:p>
              </p:txBody>
            </p:sp>
            <p:cxnSp>
              <p:nvCxnSpPr>
                <p:cNvPr id="16" name="Elbow Connector 21">
                  <a:extLst>
                    <a:ext uri="{FF2B5EF4-FFF2-40B4-BE49-F238E27FC236}">
                      <a16:creationId xmlns:a16="http://schemas.microsoft.com/office/drawing/2014/main" id="{B1BDC87C-E7EC-B826-41E2-E17A71B872FC}"/>
                    </a:ext>
                  </a:extLst>
                </p:cNvPr>
                <p:cNvCxnSpPr>
                  <a:cxnSpLocks/>
                  <a:stCxn id="5" idx="2"/>
                  <a:endCxn id="13" idx="0"/>
                </p:cNvCxnSpPr>
                <p:nvPr/>
              </p:nvCxnSpPr>
              <p:spPr>
                <a:xfrm rot="16200000" flipH="1">
                  <a:off x="4521532" y="2531436"/>
                  <a:ext cx="329801" cy="517110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solid"/>
                  <a:miter lim="800000"/>
                  <a:headEnd type="none" w="lg" len="lg"/>
                  <a:tailEnd type="stealth" w="lg" len="lg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1">
                  <a:extLst>
                    <a:ext uri="{FF2B5EF4-FFF2-40B4-BE49-F238E27FC236}">
                      <a16:creationId xmlns:a16="http://schemas.microsoft.com/office/drawing/2014/main" id="{5733CF06-7621-28FF-AFFD-8D698CEB675A}"/>
                    </a:ext>
                  </a:extLst>
                </p:cNvPr>
                <p:cNvCxnSpPr>
                  <a:cxnSpLocks/>
                  <a:stCxn id="5" idx="2"/>
                  <a:endCxn id="12" idx="0"/>
                </p:cNvCxnSpPr>
                <p:nvPr/>
              </p:nvCxnSpPr>
              <p:spPr>
                <a:xfrm rot="5400000">
                  <a:off x="3997629" y="2524643"/>
                  <a:ext cx="329801" cy="530697"/>
                </a:xfrm>
                <a:prstGeom prst="bentConnector3">
                  <a:avLst>
                    <a:gd name="adj1" fmla="val 50000"/>
                  </a:avLst>
                </a:prstGeom>
                <a:ln w="19050" cap="flat">
                  <a:solidFill>
                    <a:schemeClr val="bg2"/>
                  </a:solidFill>
                  <a:prstDash val="solid"/>
                  <a:miter lim="800000"/>
                  <a:headEnd type="none" w="lg" len="lg"/>
                  <a:tailEnd type="stealth" w="lg" len="lg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75CD37DB-CB54-7F6F-C4A6-105F79F444C5}"/>
                  </a:ext>
                </a:extLst>
              </p:cNvPr>
              <p:cNvCxnSpPr>
                <a:cxnSpLocks/>
                <a:endCxn id="47" idx="0"/>
              </p:cNvCxnSpPr>
              <p:nvPr/>
            </p:nvCxnSpPr>
            <p:spPr>
              <a:xfrm flipH="1">
                <a:off x="7957746" y="1870783"/>
                <a:ext cx="0" cy="252000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F795BA31-692C-4EC8-3C92-42430F143D9F}"/>
                  </a:ext>
                </a:extLst>
              </p:cNvPr>
              <p:cNvCxnSpPr>
                <a:cxnSpLocks/>
                <a:stCxn id="47" idx="2"/>
              </p:cNvCxnSpPr>
              <p:nvPr/>
            </p:nvCxnSpPr>
            <p:spPr>
              <a:xfrm>
                <a:off x="7957746" y="2525741"/>
                <a:ext cx="0" cy="255981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hevron 40">
                <a:extLst>
                  <a:ext uri="{FF2B5EF4-FFF2-40B4-BE49-F238E27FC236}">
                    <a16:creationId xmlns:a16="http://schemas.microsoft.com/office/drawing/2014/main" id="{806830C7-0773-E942-B43D-3C47847DC776}"/>
                  </a:ext>
                </a:extLst>
              </p:cNvPr>
              <p:cNvSpPr/>
              <p:nvPr/>
            </p:nvSpPr>
            <p:spPr>
              <a:xfrm>
                <a:off x="2711468" y="2198184"/>
                <a:ext cx="345973" cy="396044"/>
              </a:xfrm>
              <a:prstGeom prst="chevron">
                <a:avLst/>
              </a:prstGeom>
              <a:solidFill>
                <a:schemeClr val="tx1"/>
              </a:solidFill>
              <a:ln w="12700" cap="flat">
                <a:solidFill>
                  <a:schemeClr val="tx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400" dirty="0" err="1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A28E823-3368-D84E-917A-011AEE493DDB}"/>
              </a:ext>
            </a:extLst>
          </p:cNvPr>
          <p:cNvSpPr txBox="1"/>
          <p:nvPr/>
        </p:nvSpPr>
        <p:spPr>
          <a:xfrm>
            <a:off x="134269" y="6308615"/>
            <a:ext cx="4521825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kumimoji="1" lang="en-US" altLang="zh-CN" sz="2000" b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 in Reality</a:t>
            </a:r>
            <a:endParaRPr kumimoji="1" lang="zh-CN" altLang="en-US" sz="2000" b="1" dirty="0">
              <a:solidFill>
                <a:srgbClr val="9B17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3D951F1-AB08-0948-A258-893C83D92B48}"/>
              </a:ext>
            </a:extLst>
          </p:cNvPr>
          <p:cNvSpPr/>
          <p:nvPr/>
        </p:nvSpPr>
        <p:spPr>
          <a:xfrm>
            <a:off x="4788796" y="5669757"/>
            <a:ext cx="2116224" cy="1157919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marL="0" marR="0" lvl="0" indent="0" algn="ctr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Direct Financial Impact</a:t>
            </a:r>
          </a:p>
          <a:p>
            <a:pPr marL="17145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breach costs</a:t>
            </a:r>
          </a:p>
          <a:p>
            <a:pPr marL="17145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compensation</a:t>
            </a:r>
          </a:p>
          <a:p>
            <a:pPr marL="17145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System remediation</a:t>
            </a:r>
          </a:p>
          <a:p>
            <a:pPr marL="17145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Legal penalties</a:t>
            </a:r>
          </a:p>
          <a:p>
            <a:pPr marL="17145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Business interruption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F3D654-93D0-174F-A436-AB06A5FC3DC3}"/>
              </a:ext>
            </a:extLst>
          </p:cNvPr>
          <p:cNvSpPr/>
          <p:nvPr/>
        </p:nvSpPr>
        <p:spPr>
          <a:xfrm>
            <a:off x="7015838" y="5670287"/>
            <a:ext cx="2175720" cy="1156516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marL="0" marR="0" lvl="0" indent="0" algn="ctr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Indirect Consequences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Reputation damage</a:t>
            </a:r>
          </a:p>
          <a:p>
            <a:pPr marL="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Loss of customer trust</a:t>
            </a:r>
          </a:p>
          <a:p>
            <a:pPr marL="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Reduced market value</a:t>
            </a:r>
          </a:p>
          <a:p>
            <a:pPr marL="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Increased insurance premiums</a:t>
            </a:r>
          </a:p>
          <a:p>
            <a:pPr marL="0" marR="0" lvl="0" indent="-171450" algn="l" defTabSz="958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Regulatory scrutiny</a:t>
            </a:r>
          </a:p>
        </p:txBody>
      </p:sp>
    </p:spTree>
    <p:extLst>
      <p:ext uri="{BB962C8B-B14F-4D97-AF65-F5344CB8AC3E}">
        <p14:creationId xmlns:p14="http://schemas.microsoft.com/office/powerpoint/2010/main" val="41340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7C9D8CF2-16DE-906D-DE45-7D1261CC5A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94" y="5043215"/>
            <a:ext cx="595441" cy="595441"/>
          </a:xfrm>
          <a:prstGeom prst="rect">
            <a:avLst/>
          </a:prstGeom>
          <a:effectLst/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D5B835CB-970F-1F1C-C21E-B64DDC2D6341}"/>
              </a:ext>
            </a:extLst>
          </p:cNvPr>
          <p:cNvGrpSpPr/>
          <p:nvPr/>
        </p:nvGrpSpPr>
        <p:grpSpPr>
          <a:xfrm>
            <a:off x="203650" y="3968867"/>
            <a:ext cx="2923154" cy="2053268"/>
            <a:chOff x="1312388" y="4900995"/>
            <a:chExt cx="2923154" cy="2053268"/>
          </a:xfrm>
        </p:grpSpPr>
        <p:sp>
          <p:nvSpPr>
            <p:cNvPr id="68" name="矩形: 圆角 103">
              <a:extLst>
                <a:ext uri="{FF2B5EF4-FFF2-40B4-BE49-F238E27FC236}">
                  <a16:creationId xmlns:a16="http://schemas.microsoft.com/office/drawing/2014/main" id="{F2D27738-1CE1-9342-4390-EE3321B5645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1312388" y="4900995"/>
              <a:ext cx="2923154" cy="2053268"/>
            </a:xfrm>
            <a:prstGeom prst="roundRect">
              <a:avLst>
                <a:gd name="adj" fmla="val 5364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7645774B-999A-FD62-9812-8DC0589ED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671" y="5060209"/>
              <a:ext cx="2723716" cy="1753625"/>
            </a:xfrm>
            <a:prstGeom prst="rect">
              <a:avLst/>
            </a:prstGeom>
            <a:scene3d>
              <a:camera prst="perspectiveRight"/>
              <a:lightRig rig="threePt" dir="t"/>
            </a:scene3d>
          </p:spPr>
        </p:pic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FBA6570B-AC0C-61FC-8F37-FFD788C538A5}"/>
              </a:ext>
            </a:extLst>
          </p:cNvPr>
          <p:cNvGrpSpPr/>
          <p:nvPr/>
        </p:nvGrpSpPr>
        <p:grpSpPr>
          <a:xfrm>
            <a:off x="584218" y="3941332"/>
            <a:ext cx="3251861" cy="2108338"/>
            <a:chOff x="5990818" y="4254931"/>
            <a:chExt cx="3251861" cy="2108338"/>
          </a:xfrm>
        </p:grpSpPr>
        <p:sp>
          <p:nvSpPr>
            <p:cNvPr id="71" name="矩形: 圆角 103">
              <a:extLst>
                <a:ext uri="{FF2B5EF4-FFF2-40B4-BE49-F238E27FC236}">
                  <a16:creationId xmlns:a16="http://schemas.microsoft.com/office/drawing/2014/main" id="{7F8EF08B-B05D-DEA0-7324-6369CA6AB54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V="1">
              <a:off x="5990818" y="4254931"/>
              <a:ext cx="3251861" cy="2108338"/>
            </a:xfrm>
            <a:prstGeom prst="roundRect">
              <a:avLst>
                <a:gd name="adj" fmla="val 5364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69AE866D-2F48-AF3F-5E61-4021CD9DE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50"/>
            <a:stretch/>
          </p:blipFill>
          <p:spPr>
            <a:xfrm>
              <a:off x="6118164" y="4335391"/>
              <a:ext cx="3016847" cy="1995694"/>
            </a:xfrm>
            <a:prstGeom prst="rect">
              <a:avLst/>
            </a:prstGeom>
            <a:scene3d>
              <a:camera prst="perspectiveRight"/>
              <a:lightRig rig="threePt" dir="t"/>
            </a:scene3d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DF2C1045-E18D-5A1F-33FF-1579563468C0}"/>
              </a:ext>
            </a:extLst>
          </p:cNvPr>
          <p:cNvGrpSpPr/>
          <p:nvPr/>
        </p:nvGrpSpPr>
        <p:grpSpPr>
          <a:xfrm>
            <a:off x="959841" y="3876421"/>
            <a:ext cx="3600400" cy="2325681"/>
            <a:chOff x="5170120" y="4585158"/>
            <a:chExt cx="3418490" cy="2158093"/>
          </a:xfrm>
        </p:grpSpPr>
        <p:sp>
          <p:nvSpPr>
            <p:cNvPr id="70" name="矩形: 圆角 103">
              <a:extLst>
                <a:ext uri="{FF2B5EF4-FFF2-40B4-BE49-F238E27FC236}">
                  <a16:creationId xmlns:a16="http://schemas.microsoft.com/office/drawing/2014/main" id="{613971FF-DD6D-E229-A424-5612C0B0C80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V="1">
              <a:off x="5170120" y="4585158"/>
              <a:ext cx="3418490" cy="2158093"/>
            </a:xfrm>
            <a:prstGeom prst="roundRect">
              <a:avLst>
                <a:gd name="adj" fmla="val 5364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D4123DFE-7951-7703-8EF9-0C7E16076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417"/>
            <a:stretch/>
          </p:blipFill>
          <p:spPr>
            <a:xfrm>
              <a:off x="5291179" y="4684255"/>
              <a:ext cx="3192373" cy="1970218"/>
            </a:xfrm>
            <a:prstGeom prst="rect">
              <a:avLst/>
            </a:prstGeom>
            <a:scene3d>
              <a:camera prst="perspectiveRight"/>
              <a:lightRig rig="threePt" dir="t"/>
            </a:scene3d>
          </p:spPr>
        </p:pic>
      </p:grpSp>
      <p:sp>
        <p:nvSpPr>
          <p:cNvPr id="77" name="右箭头 76">
            <a:extLst>
              <a:ext uri="{FF2B5EF4-FFF2-40B4-BE49-F238E27FC236}">
                <a16:creationId xmlns:a16="http://schemas.microsoft.com/office/drawing/2014/main" id="{ECA9F339-F1A9-2BE3-4F4F-431E669D6F45}"/>
              </a:ext>
            </a:extLst>
          </p:cNvPr>
          <p:cNvSpPr/>
          <p:nvPr/>
        </p:nvSpPr>
        <p:spPr>
          <a:xfrm>
            <a:off x="4508733" y="4868476"/>
            <a:ext cx="277793" cy="252028"/>
          </a:xfrm>
          <a:prstGeom prst="rightArrow">
            <a:avLst/>
          </a:prstGeom>
          <a:solidFill>
            <a:schemeClr val="accent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kumimoji="1" lang="zh-CN" alt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098585-E5FB-314F-B83B-5659B534592E}"/>
              </a:ext>
            </a:extLst>
          </p:cNvPr>
          <p:cNvGrpSpPr/>
          <p:nvPr/>
        </p:nvGrpSpPr>
        <p:grpSpPr>
          <a:xfrm>
            <a:off x="4776555" y="3491241"/>
            <a:ext cx="5282398" cy="1206627"/>
            <a:chOff x="4753816" y="3548030"/>
            <a:chExt cx="5282398" cy="1206627"/>
          </a:xfrm>
        </p:grpSpPr>
        <p:sp>
          <p:nvSpPr>
            <p:cNvPr id="79" name="圆角矩形 42">
              <a:extLst>
                <a:ext uri="{FF2B5EF4-FFF2-40B4-BE49-F238E27FC236}">
                  <a16:creationId xmlns:a16="http://schemas.microsoft.com/office/drawing/2014/main" id="{7756E7FD-99FA-AE43-C2EB-8FDF02132A28}"/>
                </a:ext>
              </a:extLst>
            </p:cNvPr>
            <p:cNvSpPr/>
            <p:nvPr/>
          </p:nvSpPr>
          <p:spPr>
            <a:xfrm>
              <a:off x="4753816" y="3548030"/>
              <a:ext cx="4951378" cy="1149553"/>
            </a:xfrm>
            <a:prstGeom prst="roundRect">
              <a:avLst>
                <a:gd name="adj" fmla="val 3546"/>
              </a:avLst>
            </a:prstGeom>
            <a:solidFill>
              <a:schemeClr val="bg1">
                <a:alpha val="10000"/>
              </a:schemeClr>
            </a:solidFill>
            <a:ln w="3810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defRPr/>
              </a:pPr>
              <a:endParaRPr lang="zh-CN" altLang="en-US" sz="1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ea"/>
              </a:endParaRPr>
            </a:p>
          </p:txBody>
        </p:sp>
        <p:sp>
          <p:nvSpPr>
            <p:cNvPr id="76" name="Rounded Rectangle 39">
              <a:extLst>
                <a:ext uri="{FF2B5EF4-FFF2-40B4-BE49-F238E27FC236}">
                  <a16:creationId xmlns:a16="http://schemas.microsoft.com/office/drawing/2014/main" id="{6D09052F-783C-98A8-722A-30DC5ECD9C90}"/>
                </a:ext>
              </a:extLst>
            </p:cNvPr>
            <p:cNvSpPr/>
            <p:nvPr/>
          </p:nvSpPr>
          <p:spPr>
            <a:xfrm>
              <a:off x="4787348" y="3709295"/>
              <a:ext cx="5248866" cy="1045362"/>
            </a:xfrm>
            <a:prstGeom prst="roundRect">
              <a:avLst>
                <a:gd name="adj" fmla="val 0"/>
              </a:avLst>
            </a:prstGeom>
            <a:noFill/>
            <a:ln w="19050" cap="flat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Reversible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Encoding/Encryption Algorithms(like base64, z85)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Lack of Replay Attack Prevention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Traffic Control Implementation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Insufficient Anomaly Detection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6BA53C1-331C-A73C-2EA7-5C439907C2E4}"/>
                </a:ext>
              </a:extLst>
            </p:cNvPr>
            <p:cNvSpPr txBox="1"/>
            <p:nvPr/>
          </p:nvSpPr>
          <p:spPr>
            <a:xfrm>
              <a:off x="4837431" y="3587980"/>
              <a:ext cx="1229504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kumimoji="1" lang="en-US" altLang="zh-CN" sz="14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Common</a:t>
              </a:r>
              <a:r>
                <a:rPr kumimoji="1" lang="zh-CN" altLang="en-US" sz="14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4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Points</a:t>
              </a:r>
              <a:endParaRPr kumimoji="1" lang="zh-CN" altLang="en-US" sz="14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4" name="图片 83">
            <a:extLst>
              <a:ext uri="{FF2B5EF4-FFF2-40B4-BE49-F238E27FC236}">
                <a16:creationId xmlns:a16="http://schemas.microsoft.com/office/drawing/2014/main" id="{7579C165-8EB1-6D19-6F26-D8395F14CE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34" y="5043215"/>
            <a:ext cx="482119" cy="553388"/>
          </a:xfrm>
          <a:prstGeom prst="rect">
            <a:avLst/>
          </a:prstGeom>
          <a:effectLst/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33434DE4-1560-8818-08C2-22368F8A49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29" y="5044729"/>
            <a:ext cx="595441" cy="595441"/>
          </a:xfrm>
          <a:prstGeom prst="rect">
            <a:avLst/>
          </a:prstGeom>
          <a:effectLst/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08B07EC4-F66C-534F-D090-494D1FDC13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185" y="5043246"/>
            <a:ext cx="595441" cy="595441"/>
          </a:xfrm>
          <a:prstGeom prst="rect">
            <a:avLst/>
          </a:prstGeom>
          <a:effectLst/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BCC5DD92-A65C-3672-FABD-75A98BAEC7CB}"/>
              </a:ext>
            </a:extLst>
          </p:cNvPr>
          <p:cNvSpPr txBox="1"/>
          <p:nvPr/>
        </p:nvSpPr>
        <p:spPr>
          <a:xfrm>
            <a:off x="7440137" y="5302051"/>
            <a:ext cx="177934" cy="193899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kumimoji="1" lang="en-US" altLang="zh-CN" sz="1400" dirty="0">
                <a:latin typeface="Arial" pitchFamily="34" charset="0"/>
                <a:cs typeface="Arial" pitchFamily="34" charset="0"/>
              </a:rPr>
              <a:t>···</a:t>
            </a:r>
            <a:endParaRPr kumimoji="1" lang="zh-CN" alt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Chevron 30">
            <a:extLst>
              <a:ext uri="{FF2B5EF4-FFF2-40B4-BE49-F238E27FC236}">
                <a16:creationId xmlns:a16="http://schemas.microsoft.com/office/drawing/2014/main" id="{EBE82F51-81E5-D42D-E5D6-FA4FA50019FF}"/>
              </a:ext>
            </a:extLst>
          </p:cNvPr>
          <p:cNvSpPr/>
          <p:nvPr/>
        </p:nvSpPr>
        <p:spPr>
          <a:xfrm>
            <a:off x="6212833" y="5130110"/>
            <a:ext cx="393990" cy="378280"/>
          </a:xfrm>
          <a:prstGeom prst="chevron">
            <a:avLst>
              <a:gd name="adj" fmla="val 64544"/>
            </a:avLst>
          </a:prstGeom>
          <a:solidFill>
            <a:schemeClr val="bg2"/>
          </a:solidFill>
          <a:ln w="127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5EED8E4-9370-EC46-6905-0B574786BEC4}"/>
              </a:ext>
            </a:extLst>
          </p:cNvPr>
          <p:cNvSpPr txBox="1"/>
          <p:nvPr/>
        </p:nvSpPr>
        <p:spPr>
          <a:xfrm>
            <a:off x="6093674" y="5622538"/>
            <a:ext cx="628377" cy="180049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algn="ctr" defTabSz="7429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Generate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Chevron 30">
            <a:extLst>
              <a:ext uri="{FF2B5EF4-FFF2-40B4-BE49-F238E27FC236}">
                <a16:creationId xmlns:a16="http://schemas.microsoft.com/office/drawing/2014/main" id="{210C260E-F245-4655-BCC0-EC39C86CB37A}"/>
              </a:ext>
            </a:extLst>
          </p:cNvPr>
          <p:cNvSpPr/>
          <p:nvPr/>
        </p:nvSpPr>
        <p:spPr>
          <a:xfrm>
            <a:off x="8286028" y="5130110"/>
            <a:ext cx="393990" cy="378280"/>
          </a:xfrm>
          <a:prstGeom prst="chevron">
            <a:avLst>
              <a:gd name="adj" fmla="val 64544"/>
            </a:avLst>
          </a:prstGeom>
          <a:solidFill>
            <a:schemeClr val="bg2"/>
          </a:solidFill>
          <a:ln w="1270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A94F228-6EDB-9EC9-C3CC-4F685AB401DD}"/>
              </a:ext>
            </a:extLst>
          </p:cNvPr>
          <p:cNvSpPr txBox="1"/>
          <p:nvPr/>
        </p:nvSpPr>
        <p:spPr>
          <a:xfrm>
            <a:off x="8370614" y="5622537"/>
            <a:ext cx="259686" cy="180049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algn="ctr" defTabSz="7429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Sell</a:t>
            </a:r>
            <a:endParaRPr lang="zh-CN" altLang="en-US" sz="1300" b="1" i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4" name="图片 93">
            <a:extLst>
              <a:ext uri="{FF2B5EF4-FFF2-40B4-BE49-F238E27FC236}">
                <a16:creationId xmlns:a16="http://schemas.microsoft.com/office/drawing/2014/main" id="{B046188C-83ED-32B7-E0F9-A54808B77C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48" y="5010138"/>
            <a:ext cx="496833" cy="595441"/>
          </a:xfrm>
          <a:prstGeom prst="rect">
            <a:avLst/>
          </a:prstGeom>
          <a:effectLst/>
        </p:spPr>
      </p:pic>
      <p:cxnSp>
        <p:nvCxnSpPr>
          <p:cNvPr id="95" name="Straight Arrow Connector 45">
            <a:extLst>
              <a:ext uri="{FF2B5EF4-FFF2-40B4-BE49-F238E27FC236}">
                <a16:creationId xmlns:a16="http://schemas.microsoft.com/office/drawing/2014/main" id="{FDACC764-19D9-FADD-1ACD-303619BF8CFA}"/>
              </a:ext>
            </a:extLst>
          </p:cNvPr>
          <p:cNvCxnSpPr>
            <a:cxnSpLocks/>
            <a:endCxn id="94" idx="2"/>
          </p:cNvCxnSpPr>
          <p:nvPr/>
        </p:nvCxnSpPr>
        <p:spPr>
          <a:xfrm flipV="1">
            <a:off x="9026765" y="5605579"/>
            <a:ext cx="0" cy="519380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3D5E9A6A-6952-3EBD-AD4D-4E496081844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892" y="6108334"/>
            <a:ext cx="493026" cy="569862"/>
          </a:xfrm>
          <a:prstGeom prst="rect">
            <a:avLst/>
          </a:prstGeom>
          <a:effectLst/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DFEBA0BC-CE01-6C89-6871-6840BBB4413A}"/>
              </a:ext>
            </a:extLst>
          </p:cNvPr>
          <p:cNvSpPr txBox="1"/>
          <p:nvPr/>
        </p:nvSpPr>
        <p:spPr>
          <a:xfrm>
            <a:off x="9234704" y="5816436"/>
            <a:ext cx="277320" cy="180049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algn="ctr" defTabSz="7429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Buy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2B4C7A9E-9FD9-7E9D-2608-F0BEEE66C94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95" y="6079596"/>
            <a:ext cx="633602" cy="676662"/>
          </a:xfrm>
          <a:prstGeom prst="rect">
            <a:avLst/>
          </a:prstGeom>
          <a:effectLst/>
        </p:spPr>
      </p:pic>
      <p:cxnSp>
        <p:nvCxnSpPr>
          <p:cNvPr id="104" name="Straight Arrow Connector 45">
            <a:extLst>
              <a:ext uri="{FF2B5EF4-FFF2-40B4-BE49-F238E27FC236}">
                <a16:creationId xmlns:a16="http://schemas.microsoft.com/office/drawing/2014/main" id="{D45D0E3F-5000-F074-F11B-A06B8B3FCF7E}"/>
              </a:ext>
            </a:extLst>
          </p:cNvPr>
          <p:cNvCxnSpPr>
            <a:cxnSpLocks/>
            <a:stCxn id="100" idx="1"/>
            <a:endCxn id="103" idx="3"/>
          </p:cNvCxnSpPr>
          <p:nvPr/>
        </p:nvCxnSpPr>
        <p:spPr>
          <a:xfrm flipH="1">
            <a:off x="6349497" y="6393265"/>
            <a:ext cx="2439395" cy="24662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128BF3B-6FE3-8024-B288-954515FEF2E7}"/>
              </a:ext>
            </a:extLst>
          </p:cNvPr>
          <p:cNvSpPr txBox="1"/>
          <p:nvPr/>
        </p:nvSpPr>
        <p:spPr>
          <a:xfrm>
            <a:off x="7129949" y="6488762"/>
            <a:ext cx="873637" cy="180049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algn="ctr" defTabSz="7429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Use coupons</a:t>
            </a: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2CA510B3-FCAC-90FD-2A93-CDD13F43702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82" y="5392751"/>
            <a:ext cx="573006" cy="527426"/>
          </a:xfrm>
          <a:prstGeom prst="rect">
            <a:avLst/>
          </a:prstGeom>
          <a:effectLst/>
        </p:spPr>
      </p:pic>
      <p:sp>
        <p:nvSpPr>
          <p:cNvPr id="112" name="Notched Right Arrow 23">
            <a:extLst>
              <a:ext uri="{FF2B5EF4-FFF2-40B4-BE49-F238E27FC236}">
                <a16:creationId xmlns:a16="http://schemas.microsoft.com/office/drawing/2014/main" id="{0F036429-DAD3-03B0-CB50-E69AC0B7C2FF}"/>
              </a:ext>
            </a:extLst>
          </p:cNvPr>
          <p:cNvSpPr/>
          <p:nvPr/>
        </p:nvSpPr>
        <p:spPr>
          <a:xfrm rot="5400000">
            <a:off x="5229829" y="5588008"/>
            <a:ext cx="438012" cy="155166"/>
          </a:xfrm>
          <a:prstGeom prst="notchedRightArrow">
            <a:avLst>
              <a:gd name="adj1" fmla="val 50000"/>
              <a:gd name="adj2" fmla="val 48528"/>
            </a:avLst>
          </a:prstGeom>
          <a:solidFill>
            <a:schemeClr val="bg2"/>
          </a:solidFill>
          <a:ln w="19050" cap="flat">
            <a:solidFill>
              <a:schemeClr val="tx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400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45">
            <a:extLst>
              <a:ext uri="{FF2B5EF4-FFF2-40B4-BE49-F238E27FC236}">
                <a16:creationId xmlns:a16="http://schemas.microsoft.com/office/drawing/2014/main" id="{E3000709-BC77-BB83-0DB4-15E265DE629C}"/>
              </a:ext>
            </a:extLst>
          </p:cNvPr>
          <p:cNvCxnSpPr>
            <a:cxnSpLocks/>
            <a:stCxn id="103" idx="1"/>
            <a:endCxn id="116" idx="2"/>
          </p:cNvCxnSpPr>
          <p:nvPr/>
        </p:nvCxnSpPr>
        <p:spPr>
          <a:xfrm flipH="1" flipV="1">
            <a:off x="5403335" y="6096512"/>
            <a:ext cx="312560" cy="321415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headEnd type="none" w="med" len="med"/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B621AA4-122D-8526-232B-7DD2A5D3CC88}"/>
              </a:ext>
            </a:extLst>
          </p:cNvPr>
          <p:cNvSpPr txBox="1"/>
          <p:nvPr/>
        </p:nvSpPr>
        <p:spPr>
          <a:xfrm>
            <a:off x="4873117" y="5896457"/>
            <a:ext cx="1060435" cy="200055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600"/>
              </a:spcBef>
              <a:buClr>
                <a:schemeClr val="bg2"/>
              </a:buClr>
            </a:pP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Decrease profit</a:t>
            </a:r>
            <a:endParaRPr kumimoji="1" lang="zh-CN" alt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7" name="Straight Arrow Connector 45">
            <a:extLst>
              <a:ext uri="{FF2B5EF4-FFF2-40B4-BE49-F238E27FC236}">
                <a16:creationId xmlns:a16="http://schemas.microsoft.com/office/drawing/2014/main" id="{4574C178-0B82-34BD-C25E-9E0F55956B11}"/>
              </a:ext>
            </a:extLst>
          </p:cNvPr>
          <p:cNvCxnSpPr>
            <a:cxnSpLocks/>
          </p:cNvCxnSpPr>
          <p:nvPr/>
        </p:nvCxnSpPr>
        <p:spPr>
          <a:xfrm flipV="1">
            <a:off x="6349497" y="6267407"/>
            <a:ext cx="2439395" cy="24662"/>
          </a:xfrm>
          <a:prstGeom prst="straightConnector1">
            <a:avLst/>
          </a:prstGeom>
          <a:ln w="19050" cap="flat">
            <a:solidFill>
              <a:schemeClr val="bg2"/>
            </a:solidFill>
            <a:miter lim="800000"/>
            <a:headEnd type="none" w="med" len="med"/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3DEE393-20E8-B979-1135-40D06A1FC8E8}"/>
              </a:ext>
            </a:extLst>
          </p:cNvPr>
          <p:cNvSpPr txBox="1"/>
          <p:nvPr/>
        </p:nvSpPr>
        <p:spPr>
          <a:xfrm>
            <a:off x="7211644" y="6042971"/>
            <a:ext cx="780662" cy="180049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 algn="ctr" defTabSz="74295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300" b="1" i="1" dirty="0">
                <a:solidFill>
                  <a:srgbClr val="9B1717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Raise Price</a:t>
            </a:r>
            <a:endParaRPr lang="zh-CN" altLang="en-US" sz="1300" b="1" i="1" dirty="0">
              <a:solidFill>
                <a:srgbClr val="9B1717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D41C49DE-3AA2-B4CA-2FE9-ED6EF679737A}"/>
              </a:ext>
            </a:extLst>
          </p:cNvPr>
          <p:cNvSpPr txBox="1"/>
          <p:nvPr/>
        </p:nvSpPr>
        <p:spPr>
          <a:xfrm>
            <a:off x="4863244" y="4806679"/>
            <a:ext cx="2348400" cy="193899"/>
          </a:xfrm>
          <a:prstGeom prst="rect">
            <a:avLst/>
          </a:prstGeom>
          <a:noFill/>
          <a:ln w="6350" cap="flat">
            <a:noFill/>
            <a:miter lim="800000"/>
          </a:ln>
          <a:effectLst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kumimoji="1" lang="en-US" altLang="zh-CN" sz="14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chain derivative risk</a:t>
            </a:r>
            <a:endParaRPr kumimoji="1" lang="zh-CN" altLang="en-US" sz="1400" b="1" i="1" dirty="0">
              <a:solidFill>
                <a:srgbClr val="9B17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本框 2">
            <a:extLst>
              <a:ext uri="{FF2B5EF4-FFF2-40B4-BE49-F238E27FC236}">
                <a16:creationId xmlns:a16="http://schemas.microsoft.com/office/drawing/2014/main" id="{C2A2422D-B553-D74E-B095-88CEA142EFF0}"/>
              </a:ext>
            </a:extLst>
          </p:cNvPr>
          <p:cNvSpPr txBox="1"/>
          <p:nvPr/>
        </p:nvSpPr>
        <p:spPr>
          <a:xfrm>
            <a:off x="291225" y="926944"/>
            <a:ext cx="4951378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477335" lvl="1" indent="-285750">
              <a:spcBef>
                <a:spcPts val="943"/>
              </a:spcBef>
              <a:buClr>
                <a:schemeClr val="bg2"/>
              </a:buClr>
              <a:buFont typeface="Wingdings" pitchFamily="2" charset="2"/>
              <a:buChar char="v"/>
            </a:pPr>
            <a:r>
              <a:rPr lang="en-US" altLang="zh-CN" sz="16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Summary and key techs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1B6003-4E6C-C447-ADA0-FC0DF03D08EE}"/>
              </a:ext>
            </a:extLst>
          </p:cNvPr>
          <p:cNvGrpSpPr/>
          <p:nvPr/>
        </p:nvGrpSpPr>
        <p:grpSpPr>
          <a:xfrm>
            <a:off x="496109" y="1340540"/>
            <a:ext cx="8754016" cy="1759644"/>
            <a:chOff x="488663" y="1547776"/>
            <a:chExt cx="8754016" cy="1759644"/>
          </a:xfrm>
          <a:effectLst/>
        </p:grpSpPr>
        <p:sp>
          <p:nvSpPr>
            <p:cNvPr id="4" name="Rounded Rectangle 14">
              <a:extLst>
                <a:ext uri="{FF2B5EF4-FFF2-40B4-BE49-F238E27FC236}">
                  <a16:creationId xmlns:a16="http://schemas.microsoft.com/office/drawing/2014/main" id="{5784C059-4AE4-EB06-488A-13183BF286B3}"/>
                </a:ext>
              </a:extLst>
            </p:cNvPr>
            <p:cNvSpPr/>
            <p:nvPr/>
          </p:nvSpPr>
          <p:spPr>
            <a:xfrm>
              <a:off x="488663" y="1965354"/>
              <a:ext cx="2286255" cy="770226"/>
            </a:xfrm>
            <a:prstGeom prst="roundRect">
              <a:avLst>
                <a:gd name="adj" fmla="val 687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Forge a coupon code that gives you a 99% discount.</a:t>
              </a:r>
            </a:p>
          </p:txBody>
        </p:sp>
        <p:sp>
          <p:nvSpPr>
            <p:cNvPr id="9" name="Chevron 40">
              <a:extLst>
                <a:ext uri="{FF2B5EF4-FFF2-40B4-BE49-F238E27FC236}">
                  <a16:creationId xmlns:a16="http://schemas.microsoft.com/office/drawing/2014/main" id="{1AA026A0-FEB0-FF6F-78D8-653692501D61}"/>
                </a:ext>
              </a:extLst>
            </p:cNvPr>
            <p:cNvSpPr/>
            <p:nvPr/>
          </p:nvSpPr>
          <p:spPr>
            <a:xfrm>
              <a:off x="6076361" y="2152445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49EDAF8-C1BA-7C4F-8CC5-BBAFAABFCB6B}"/>
                </a:ext>
              </a:extLst>
            </p:cNvPr>
            <p:cNvGrpSpPr/>
            <p:nvPr/>
          </p:nvGrpSpPr>
          <p:grpSpPr>
            <a:xfrm>
              <a:off x="3785832" y="1637827"/>
              <a:ext cx="1988143" cy="1474153"/>
              <a:chOff x="3836079" y="1705911"/>
              <a:chExt cx="1988143" cy="1474153"/>
            </a:xfrm>
          </p:grpSpPr>
          <p:sp>
            <p:nvSpPr>
              <p:cNvPr id="5" name="Rounded Rectangle 19">
                <a:extLst>
                  <a:ext uri="{FF2B5EF4-FFF2-40B4-BE49-F238E27FC236}">
                    <a16:creationId xmlns:a16="http://schemas.microsoft.com/office/drawing/2014/main" id="{1BE72C9D-2325-B319-095B-43D8B5C70745}"/>
                  </a:ext>
                </a:extLst>
              </p:cNvPr>
              <p:cNvSpPr/>
              <p:nvPr/>
            </p:nvSpPr>
            <p:spPr>
              <a:xfrm>
                <a:off x="3836080" y="1705911"/>
                <a:ext cx="1988141" cy="288032"/>
              </a:xfrm>
              <a:prstGeom prst="roundRect">
                <a:avLst>
                  <a:gd name="adj" fmla="val 10252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Null Byte Injection</a:t>
                </a:r>
              </a:p>
            </p:txBody>
          </p:sp>
          <p:sp>
            <p:nvSpPr>
              <p:cNvPr id="6" name="Rounded Rectangle 20">
                <a:extLst>
                  <a:ext uri="{FF2B5EF4-FFF2-40B4-BE49-F238E27FC236}">
                    <a16:creationId xmlns:a16="http://schemas.microsoft.com/office/drawing/2014/main" id="{C35DB0C5-8159-D289-6874-63480169B515}"/>
                  </a:ext>
                </a:extLst>
              </p:cNvPr>
              <p:cNvSpPr/>
              <p:nvPr/>
            </p:nvSpPr>
            <p:spPr>
              <a:xfrm>
                <a:off x="3836081" y="2101954"/>
                <a:ext cx="1988141" cy="487519"/>
              </a:xfrm>
              <a:prstGeom prst="roundRect">
                <a:avLst>
                  <a:gd name="adj" fmla="val 1025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Reversible Encryption Algorithm z85</a:t>
                </a: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8B51E26E-5B83-1F5F-8141-D4FBC739520B}"/>
                  </a:ext>
                </a:extLst>
              </p:cNvPr>
              <p:cNvSpPr/>
              <p:nvPr/>
            </p:nvSpPr>
            <p:spPr>
              <a:xfrm>
                <a:off x="3836079" y="2692546"/>
                <a:ext cx="1988141" cy="487518"/>
              </a:xfrm>
              <a:prstGeom prst="roundRect">
                <a:avLst>
                  <a:gd name="adj" fmla="val 10252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9050" cap="flat">
                <a:solidFill>
                  <a:schemeClr val="tx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Regularity of Promo Code Format</a:t>
                </a:r>
              </a:p>
            </p:txBody>
          </p:sp>
        </p:grpSp>
        <p:pic>
          <p:nvPicPr>
            <p:cNvPr id="41" name="图形 40" descr="文档">
              <a:extLst>
                <a:ext uri="{FF2B5EF4-FFF2-40B4-BE49-F238E27FC236}">
                  <a16:creationId xmlns:a16="http://schemas.microsoft.com/office/drawing/2014/main" id="{91F9C01B-36B1-3AB0-869C-22E12EB2F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19091" y="1613765"/>
              <a:ext cx="425968" cy="425968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20443C2-8451-D1E8-9557-B420636D6912}"/>
                </a:ext>
              </a:extLst>
            </p:cNvPr>
            <p:cNvSpPr txBox="1"/>
            <p:nvPr/>
          </p:nvSpPr>
          <p:spPr>
            <a:xfrm>
              <a:off x="7185240" y="1598997"/>
              <a:ext cx="2057439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coupons_2013.adoc.bak</a:t>
              </a:r>
              <a:endPara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图形 44" descr="解除锁定">
              <a:extLst>
                <a:ext uri="{FF2B5EF4-FFF2-40B4-BE49-F238E27FC236}">
                  <a16:creationId xmlns:a16="http://schemas.microsoft.com/office/drawing/2014/main" id="{F39D6F1E-1039-8BB8-DCD3-4D62C5F98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811677" y="2083410"/>
              <a:ext cx="421143" cy="421143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16CC5E8-413A-99C2-D4FE-CC9F4002931F}"/>
                </a:ext>
              </a:extLst>
            </p:cNvPr>
            <p:cNvSpPr txBox="1"/>
            <p:nvPr/>
          </p:nvSpPr>
          <p:spPr>
            <a:xfrm>
              <a:off x="7211987" y="2120564"/>
              <a:ext cx="1818203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z85 -d </a:t>
              </a:r>
              <a:r>
                <a:rPr lang="zh-CN" altLang="en-US" sz="14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“</a:t>
              </a:r>
              <a:r>
                <a:rPr lang="en-US" altLang="zh-CN" sz="14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Coupon</a:t>
              </a:r>
              <a:r>
                <a:rPr lang="zh-CN" altLang="en-US" sz="14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code</a:t>
              </a:r>
              <a:r>
                <a:rPr lang="zh-CN" altLang="en-US" sz="1400" b="0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" name="图形 48" descr="钥匙">
              <a:extLst>
                <a:ext uri="{FF2B5EF4-FFF2-40B4-BE49-F238E27FC236}">
                  <a16:creationId xmlns:a16="http://schemas.microsoft.com/office/drawing/2014/main" id="{34FA66C8-742C-42C7-002F-8D6B6FB1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865071" y="2683905"/>
              <a:ext cx="421143" cy="421143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514C207-6593-F5F0-2499-6313A9E2205C}"/>
                </a:ext>
              </a:extLst>
            </p:cNvPr>
            <p:cNvSpPr txBox="1"/>
            <p:nvPr/>
          </p:nvSpPr>
          <p:spPr>
            <a:xfrm>
              <a:off x="7197404" y="2568756"/>
              <a:ext cx="1818203" cy="73866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i="0" dirty="0">
                  <a:solidFill>
                    <a:srgbClr val="2222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JAN17-50</a:t>
              </a:r>
              <a:r>
                <a:rPr lang="en-US" altLang="zh-CN" sz="1400" dirty="0">
                  <a:solidFill>
                    <a:srgbClr val="2222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At Jan 17</a:t>
              </a:r>
              <a:r>
                <a:rPr lang="en-US" altLang="zh-CN" sz="1400" baseline="30000" dirty="0">
                  <a:solidFill>
                    <a:srgbClr val="2222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altLang="zh-CN" sz="1400" dirty="0">
                  <a:solidFill>
                    <a:srgbClr val="2222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the coupon offers 50% discount 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99">
              <a:extLst>
                <a:ext uri="{FF2B5EF4-FFF2-40B4-BE49-F238E27FC236}">
                  <a16:creationId xmlns:a16="http://schemas.microsoft.com/office/drawing/2014/main" id="{A44B410D-DA82-CFC5-9220-A3E3AB3D310B}"/>
                </a:ext>
              </a:extLst>
            </p:cNvPr>
            <p:cNvSpPr/>
            <p:nvPr/>
          </p:nvSpPr>
          <p:spPr>
            <a:xfrm>
              <a:off x="6731829" y="1547776"/>
              <a:ext cx="2451835" cy="1759644"/>
            </a:xfrm>
            <a:prstGeom prst="rect">
              <a:avLst/>
            </a:prstGeom>
            <a:noFill/>
            <a:ln w="19050" cap="flat">
              <a:solidFill>
                <a:schemeClr val="tx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Chevron 40">
              <a:extLst>
                <a:ext uri="{FF2B5EF4-FFF2-40B4-BE49-F238E27FC236}">
                  <a16:creationId xmlns:a16="http://schemas.microsoft.com/office/drawing/2014/main" id="{0C63435C-C2A3-7E45-9594-9F77966EE8E0}"/>
                </a:ext>
              </a:extLst>
            </p:cNvPr>
            <p:cNvSpPr/>
            <p:nvPr/>
          </p:nvSpPr>
          <p:spPr>
            <a:xfrm>
              <a:off x="3130069" y="2152445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6" name="直线箭头连接符 24">
              <a:extLst>
                <a:ext uri="{FF2B5EF4-FFF2-40B4-BE49-F238E27FC236}">
                  <a16:creationId xmlns:a16="http://schemas.microsoft.com/office/drawing/2014/main" id="{FA4543BD-D6C1-7340-8F0C-00D9350E9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3586" y="1925859"/>
              <a:ext cx="0" cy="252000"/>
            </a:xfrm>
            <a:prstGeom prst="straightConnector1">
              <a:avLst/>
            </a:prstGeom>
            <a:ln w="1270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25">
              <a:extLst>
                <a:ext uri="{FF2B5EF4-FFF2-40B4-BE49-F238E27FC236}">
                  <a16:creationId xmlns:a16="http://schemas.microsoft.com/office/drawing/2014/main" id="{3DBD2A3F-5BB9-6845-9DE9-3A937CBA22F4}"/>
                </a:ext>
              </a:extLst>
            </p:cNvPr>
            <p:cNvCxnSpPr>
              <a:cxnSpLocks/>
            </p:cNvCxnSpPr>
            <p:nvPr/>
          </p:nvCxnSpPr>
          <p:spPr>
            <a:xfrm>
              <a:off x="8003586" y="2349674"/>
              <a:ext cx="0" cy="255981"/>
            </a:xfrm>
            <a:prstGeom prst="straightConnector1">
              <a:avLst/>
            </a:prstGeom>
            <a:ln w="12700" cap="flat">
              <a:solidFill>
                <a:schemeClr val="tx1"/>
              </a:solidFill>
              <a:miter lim="800000"/>
              <a:headEnd type="none" w="med" len="med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文本框 32">
            <a:extLst>
              <a:ext uri="{FF2B5EF4-FFF2-40B4-BE49-F238E27FC236}">
                <a16:creationId xmlns:a16="http://schemas.microsoft.com/office/drawing/2014/main" id="{9DCB47C7-C050-0942-8183-2B00E2CED5BF}"/>
              </a:ext>
            </a:extLst>
          </p:cNvPr>
          <p:cNvSpPr txBox="1"/>
          <p:nvPr/>
        </p:nvSpPr>
        <p:spPr>
          <a:xfrm>
            <a:off x="243673" y="3110007"/>
            <a:ext cx="4951378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477335" lvl="1" indent="-285750">
              <a:spcBef>
                <a:spcPts val="943"/>
              </a:spcBef>
              <a:buClr>
                <a:schemeClr val="bg2"/>
              </a:buClr>
              <a:buFont typeface="Wingdings" pitchFamily="2" charset="2"/>
              <a:buChar char="v"/>
            </a:pPr>
            <a:r>
              <a:rPr lang="en-US" altLang="zh-CN" sz="16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Practical Significance and Lessons Learned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7DEA87-AC97-0A40-91C2-92A83F71C0B1}"/>
              </a:ext>
            </a:extLst>
          </p:cNvPr>
          <p:cNvSpPr txBox="1"/>
          <p:nvPr/>
        </p:nvSpPr>
        <p:spPr>
          <a:xfrm>
            <a:off x="134269" y="6308615"/>
            <a:ext cx="4521825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kumimoji="1" lang="en-US" altLang="zh-CN" sz="2000" b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 in Reality</a:t>
            </a:r>
            <a:endParaRPr kumimoji="1" lang="zh-CN" altLang="en-US" sz="2000" b="1" dirty="0">
              <a:solidFill>
                <a:srgbClr val="9B17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标题 1">
            <a:extLst>
              <a:ext uri="{FF2B5EF4-FFF2-40B4-BE49-F238E27FC236}">
                <a16:creationId xmlns:a16="http://schemas.microsoft.com/office/drawing/2014/main" id="{00F05821-D73D-2F46-9671-127D9145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V. </a:t>
            </a:r>
            <a:r>
              <a:rPr lang="en-US" dirty="0"/>
              <a:t>Conclusion: </a:t>
            </a:r>
            <a:r>
              <a:rPr lang="en-US" b="1" dirty="0"/>
              <a:t>Reversible Encryption</a:t>
            </a:r>
          </a:p>
        </p:txBody>
      </p:sp>
    </p:spTree>
    <p:extLst>
      <p:ext uri="{BB962C8B-B14F-4D97-AF65-F5344CB8AC3E}">
        <p14:creationId xmlns:p14="http://schemas.microsoft.com/office/powerpoint/2010/main" val="155805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27623A4A-1561-FC5D-7897-FED7FC2B15A2}"/>
              </a:ext>
            </a:extLst>
          </p:cNvPr>
          <p:cNvGrpSpPr/>
          <p:nvPr/>
        </p:nvGrpSpPr>
        <p:grpSpPr>
          <a:xfrm>
            <a:off x="203650" y="3990291"/>
            <a:ext cx="3115332" cy="1959689"/>
            <a:chOff x="203650" y="4083282"/>
            <a:chExt cx="3115332" cy="1959689"/>
          </a:xfrm>
        </p:grpSpPr>
        <p:sp>
          <p:nvSpPr>
            <p:cNvPr id="68" name="矩形: 圆角 103">
              <a:extLst>
                <a:ext uri="{FF2B5EF4-FFF2-40B4-BE49-F238E27FC236}">
                  <a16:creationId xmlns:a16="http://schemas.microsoft.com/office/drawing/2014/main" id="{F2D27738-1CE1-9342-4390-EE3321B5645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203650" y="4083282"/>
              <a:ext cx="3115332" cy="1959689"/>
            </a:xfrm>
            <a:prstGeom prst="roundRect">
              <a:avLst>
                <a:gd name="adj" fmla="val 5364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A8520102-6206-9FDD-9EB9-05B5A5C2B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79" y="4162539"/>
              <a:ext cx="3006372" cy="1833946"/>
            </a:xfrm>
            <a:prstGeom prst="rect">
              <a:avLst/>
            </a:prstGeom>
            <a:scene3d>
              <a:camera prst="perspectiveRight"/>
              <a:lightRig rig="threePt" dir="t"/>
            </a:scene3d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5DC5FA9-D3A0-F325-03FB-70E97B965CC9}"/>
              </a:ext>
            </a:extLst>
          </p:cNvPr>
          <p:cNvGrpSpPr/>
          <p:nvPr/>
        </p:nvGrpSpPr>
        <p:grpSpPr>
          <a:xfrm>
            <a:off x="629336" y="3970521"/>
            <a:ext cx="3251861" cy="2108338"/>
            <a:chOff x="596031" y="4279500"/>
            <a:chExt cx="3251861" cy="2108338"/>
          </a:xfrm>
        </p:grpSpPr>
        <p:sp>
          <p:nvSpPr>
            <p:cNvPr id="71" name="矩形: 圆角 103">
              <a:extLst>
                <a:ext uri="{FF2B5EF4-FFF2-40B4-BE49-F238E27FC236}">
                  <a16:creationId xmlns:a16="http://schemas.microsoft.com/office/drawing/2014/main" id="{7F8EF08B-B05D-DEA0-7324-6369CA6AB54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V="1">
              <a:off x="596031" y="4279500"/>
              <a:ext cx="3251861" cy="2108338"/>
            </a:xfrm>
            <a:prstGeom prst="roundRect">
              <a:avLst>
                <a:gd name="adj" fmla="val 5364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E0DD4B9-D3BD-8BDA-86AD-B69F22435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112" y="4418847"/>
              <a:ext cx="3069192" cy="1799011"/>
            </a:xfrm>
            <a:prstGeom prst="rect">
              <a:avLst/>
            </a:prstGeom>
            <a:scene3d>
              <a:camera prst="perspectiveRight"/>
              <a:lightRig rig="threePt" dir="t"/>
            </a:scene3d>
          </p:spPr>
        </p:pic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497DA9E-766B-D618-2FE1-E540166DD6CF}"/>
              </a:ext>
            </a:extLst>
          </p:cNvPr>
          <p:cNvGrpSpPr/>
          <p:nvPr/>
        </p:nvGrpSpPr>
        <p:grpSpPr>
          <a:xfrm>
            <a:off x="1168613" y="3897846"/>
            <a:ext cx="3229814" cy="2325681"/>
            <a:chOff x="808923" y="3990836"/>
            <a:chExt cx="3229814" cy="2325681"/>
          </a:xfrm>
        </p:grpSpPr>
        <p:sp>
          <p:nvSpPr>
            <p:cNvPr id="70" name="矩形: 圆角 103">
              <a:extLst>
                <a:ext uri="{FF2B5EF4-FFF2-40B4-BE49-F238E27FC236}">
                  <a16:creationId xmlns:a16="http://schemas.microsoft.com/office/drawing/2014/main" id="{613971FF-DD6D-E229-A424-5612C0B0C80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V="1">
              <a:off x="808923" y="3990836"/>
              <a:ext cx="3229814" cy="2325681"/>
            </a:xfrm>
            <a:prstGeom prst="roundRect">
              <a:avLst>
                <a:gd name="adj" fmla="val 5364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7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8000000" scaled="0"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8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8000000" scaled="0"/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7E3CC985-C62B-BA97-DBE3-2CD7FED9C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13" y="4109968"/>
              <a:ext cx="2993293" cy="2108832"/>
            </a:xfrm>
            <a:prstGeom prst="rect">
              <a:avLst/>
            </a:prstGeom>
            <a:scene3d>
              <a:camera prst="perspectiveRight"/>
              <a:lightRig rig="threePt" dir="t"/>
            </a:scene3d>
          </p:spPr>
        </p:pic>
      </p:grpSp>
      <p:sp>
        <p:nvSpPr>
          <p:cNvPr id="41" name="文本框 2">
            <a:extLst>
              <a:ext uri="{FF2B5EF4-FFF2-40B4-BE49-F238E27FC236}">
                <a16:creationId xmlns:a16="http://schemas.microsoft.com/office/drawing/2014/main" id="{80A459F4-6DAC-FB4C-B3C3-438A818917BF}"/>
              </a:ext>
            </a:extLst>
          </p:cNvPr>
          <p:cNvSpPr txBox="1"/>
          <p:nvPr/>
        </p:nvSpPr>
        <p:spPr>
          <a:xfrm>
            <a:off x="291225" y="926944"/>
            <a:ext cx="4951378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477335" lvl="1" indent="-285750">
              <a:spcBef>
                <a:spcPts val="943"/>
              </a:spcBef>
              <a:buClr>
                <a:schemeClr val="bg2"/>
              </a:buClr>
              <a:buFont typeface="Wingdings" pitchFamily="2" charset="2"/>
              <a:buChar char="v"/>
            </a:pPr>
            <a:r>
              <a:rPr lang="en-US" altLang="zh-CN" sz="16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Summary and key techs</a:t>
            </a:r>
          </a:p>
        </p:txBody>
      </p:sp>
      <p:sp>
        <p:nvSpPr>
          <p:cNvPr id="42" name="文本框 32">
            <a:extLst>
              <a:ext uri="{FF2B5EF4-FFF2-40B4-BE49-F238E27FC236}">
                <a16:creationId xmlns:a16="http://schemas.microsoft.com/office/drawing/2014/main" id="{A0DE4F17-64C9-934D-A2C7-C82F3AF10662}"/>
              </a:ext>
            </a:extLst>
          </p:cNvPr>
          <p:cNvSpPr txBox="1"/>
          <p:nvPr/>
        </p:nvSpPr>
        <p:spPr>
          <a:xfrm>
            <a:off x="243673" y="3110007"/>
            <a:ext cx="4951378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477335" lvl="1" indent="-285750">
              <a:spcBef>
                <a:spcPts val="943"/>
              </a:spcBef>
              <a:buClr>
                <a:schemeClr val="bg2"/>
              </a:buClr>
              <a:buFont typeface="Wingdings" pitchFamily="2" charset="2"/>
              <a:buChar char="v"/>
            </a:pPr>
            <a:r>
              <a:rPr lang="en-US" altLang="zh-CN" sz="16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Practical Significance and Lessons Learned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A21FCF-C470-7543-8BAB-6187477F990E}"/>
              </a:ext>
            </a:extLst>
          </p:cNvPr>
          <p:cNvGrpSpPr/>
          <p:nvPr/>
        </p:nvGrpSpPr>
        <p:grpSpPr>
          <a:xfrm>
            <a:off x="953179" y="1371377"/>
            <a:ext cx="7551763" cy="1537946"/>
            <a:chOff x="948711" y="1703345"/>
            <a:chExt cx="7551763" cy="1537946"/>
          </a:xfrm>
          <a:effectLst/>
        </p:grpSpPr>
        <p:sp>
          <p:nvSpPr>
            <p:cNvPr id="4" name="Rounded Rectangle 14">
              <a:extLst>
                <a:ext uri="{FF2B5EF4-FFF2-40B4-BE49-F238E27FC236}">
                  <a16:creationId xmlns:a16="http://schemas.microsoft.com/office/drawing/2014/main" id="{5784C059-4AE4-EB06-488A-13183BF286B3}"/>
                </a:ext>
              </a:extLst>
            </p:cNvPr>
            <p:cNvSpPr/>
            <p:nvPr/>
          </p:nvSpPr>
          <p:spPr>
            <a:xfrm>
              <a:off x="948711" y="1975454"/>
              <a:ext cx="1818203" cy="940878"/>
            </a:xfrm>
            <a:prstGeom prst="roundRect">
              <a:avLst>
                <a:gd name="adj" fmla="val 664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Submit 10 or more customer feedbacks within 10 seconds</a:t>
              </a:r>
            </a:p>
          </p:txBody>
        </p:sp>
        <p:sp>
          <p:nvSpPr>
            <p:cNvPr id="5" name="Rounded Rectangle 19">
              <a:extLst>
                <a:ext uri="{FF2B5EF4-FFF2-40B4-BE49-F238E27FC236}">
                  <a16:creationId xmlns:a16="http://schemas.microsoft.com/office/drawing/2014/main" id="{1BE72C9D-2325-B319-095B-43D8B5C70745}"/>
                </a:ext>
              </a:extLst>
            </p:cNvPr>
            <p:cNvSpPr/>
            <p:nvPr/>
          </p:nvSpPr>
          <p:spPr>
            <a:xfrm>
              <a:off x="3976690" y="1975454"/>
              <a:ext cx="1162654" cy="939840"/>
            </a:xfrm>
            <a:prstGeom prst="roundRect">
              <a:avLst>
                <a:gd name="adj" fmla="val 5237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CAPTCHA</a:t>
              </a:r>
              <a:r>
                <a:rPr lang="zh-CN" alt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Flaws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ounded Rectangle 20">
              <a:extLst>
                <a:ext uri="{FF2B5EF4-FFF2-40B4-BE49-F238E27FC236}">
                  <a16:creationId xmlns:a16="http://schemas.microsoft.com/office/drawing/2014/main" id="{C35DB0C5-8159-D289-6874-63480169B515}"/>
                </a:ext>
              </a:extLst>
            </p:cNvPr>
            <p:cNvSpPr/>
            <p:nvPr/>
          </p:nvSpPr>
          <p:spPr>
            <a:xfrm>
              <a:off x="6392411" y="1703345"/>
              <a:ext cx="2095452" cy="353268"/>
            </a:xfrm>
            <a:prstGeom prst="roundRect">
              <a:avLst>
                <a:gd name="adj" fmla="val 102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CAPTCHA in Plaintext</a:t>
              </a:r>
            </a:p>
          </p:txBody>
        </p:sp>
        <p:sp>
          <p:nvSpPr>
            <p:cNvPr id="15" name="Rounded Rectangle 19">
              <a:extLst>
                <a:ext uri="{FF2B5EF4-FFF2-40B4-BE49-F238E27FC236}">
                  <a16:creationId xmlns:a16="http://schemas.microsoft.com/office/drawing/2014/main" id="{8B51E26E-5B83-1F5F-8141-D4FBC739520B}"/>
                </a:ext>
              </a:extLst>
            </p:cNvPr>
            <p:cNvSpPr/>
            <p:nvPr/>
          </p:nvSpPr>
          <p:spPr>
            <a:xfrm>
              <a:off x="6405022" y="2239185"/>
              <a:ext cx="2095452" cy="353269"/>
            </a:xfrm>
            <a:prstGeom prst="roundRect">
              <a:avLst>
                <a:gd name="adj" fmla="val 10252"/>
              </a:avLst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CAPTCHA-pinning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19">
              <a:extLst>
                <a:ext uri="{FF2B5EF4-FFF2-40B4-BE49-F238E27FC236}">
                  <a16:creationId xmlns:a16="http://schemas.microsoft.com/office/drawing/2014/main" id="{E222F335-0B97-2B2B-BD68-7B937CCC4ED1}"/>
                </a:ext>
              </a:extLst>
            </p:cNvPr>
            <p:cNvSpPr/>
            <p:nvPr/>
          </p:nvSpPr>
          <p:spPr>
            <a:xfrm>
              <a:off x="6405022" y="2795490"/>
              <a:ext cx="2088747" cy="445801"/>
            </a:xfrm>
            <a:prstGeom prst="roundRect">
              <a:avLst>
                <a:gd name="adj" fmla="val 10252"/>
              </a:avLst>
            </a:prstGeom>
            <a:solidFill>
              <a:schemeClr val="accent2">
                <a:lumMod val="90000"/>
              </a:schemeClr>
            </a:solidFill>
            <a:ln w="1905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CAPTCHA</a:t>
              </a:r>
              <a:r>
                <a:rPr lang="zh-CN" altLang="en-US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easily Guessable</a:t>
              </a:r>
              <a:endParaRPr lang="en-US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Chevron 40">
              <a:extLst>
                <a:ext uri="{FF2B5EF4-FFF2-40B4-BE49-F238E27FC236}">
                  <a16:creationId xmlns:a16="http://schemas.microsoft.com/office/drawing/2014/main" id="{1DED06F6-4D98-2C4D-AF62-781C8B68ECEE}"/>
                </a:ext>
              </a:extLst>
            </p:cNvPr>
            <p:cNvSpPr/>
            <p:nvPr/>
          </p:nvSpPr>
          <p:spPr>
            <a:xfrm>
              <a:off x="5588233" y="2247871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Chevron 40">
              <a:extLst>
                <a:ext uri="{FF2B5EF4-FFF2-40B4-BE49-F238E27FC236}">
                  <a16:creationId xmlns:a16="http://schemas.microsoft.com/office/drawing/2014/main" id="{D9BCFD00-0AA5-3C4A-936F-E9A70D1B770C}"/>
                </a:ext>
              </a:extLst>
            </p:cNvPr>
            <p:cNvSpPr/>
            <p:nvPr/>
          </p:nvSpPr>
          <p:spPr>
            <a:xfrm>
              <a:off x="3159901" y="2247871"/>
              <a:ext cx="345973" cy="396044"/>
            </a:xfrm>
            <a:prstGeom prst="chevron">
              <a:avLst/>
            </a:prstGeom>
            <a:solidFill>
              <a:schemeClr val="tx1"/>
            </a:solidFill>
            <a:ln w="12700" cap="flat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40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01882CE-7005-FB43-9127-7BF73E010EC0}"/>
              </a:ext>
            </a:extLst>
          </p:cNvPr>
          <p:cNvSpPr txBox="1"/>
          <p:nvPr/>
        </p:nvSpPr>
        <p:spPr>
          <a:xfrm>
            <a:off x="134269" y="6308615"/>
            <a:ext cx="4521825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kumimoji="1" lang="en-US" altLang="zh-CN" sz="2000" b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 in Reality</a:t>
            </a:r>
            <a:endParaRPr kumimoji="1" lang="zh-CN" altLang="en-US" sz="2000" b="1" dirty="0">
              <a:solidFill>
                <a:srgbClr val="9B171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F15020-452B-DB47-AD07-E66A64A7A043}"/>
              </a:ext>
            </a:extLst>
          </p:cNvPr>
          <p:cNvGrpSpPr/>
          <p:nvPr/>
        </p:nvGrpSpPr>
        <p:grpSpPr>
          <a:xfrm>
            <a:off x="4480421" y="3539491"/>
            <a:ext cx="5489386" cy="3143577"/>
            <a:chOff x="4665885" y="3643274"/>
            <a:chExt cx="5489386" cy="3143577"/>
          </a:xfrm>
        </p:grpSpPr>
        <p:sp>
          <p:nvSpPr>
            <p:cNvPr id="52" name="圆角矩形 42">
              <a:extLst>
                <a:ext uri="{FF2B5EF4-FFF2-40B4-BE49-F238E27FC236}">
                  <a16:creationId xmlns:a16="http://schemas.microsoft.com/office/drawing/2014/main" id="{48072664-02F1-5C45-A4E1-10F6F22087C7}"/>
                </a:ext>
              </a:extLst>
            </p:cNvPr>
            <p:cNvSpPr/>
            <p:nvPr/>
          </p:nvSpPr>
          <p:spPr>
            <a:xfrm>
              <a:off x="4665885" y="3643274"/>
              <a:ext cx="5185413" cy="3143577"/>
            </a:xfrm>
            <a:prstGeom prst="roundRect">
              <a:avLst>
                <a:gd name="adj" fmla="val 7971"/>
              </a:avLst>
            </a:prstGeom>
            <a:solidFill>
              <a:schemeClr val="bg2">
                <a:alpha val="21000"/>
              </a:schemeClr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36000" tIns="36000" rIns="36000" bIns="36000" anchor="ctr" anchorCtr="1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6000"/>
                </a:lnSpc>
              </a:pPr>
              <a:endParaRPr lang="zh-CN" altLang="en-US" sz="1200" b="1" dirty="0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FB621AA4-122D-8526-232B-7DD2A5D3CC88}"/>
                </a:ext>
              </a:extLst>
            </p:cNvPr>
            <p:cNvSpPr txBox="1"/>
            <p:nvPr/>
          </p:nvSpPr>
          <p:spPr>
            <a:xfrm>
              <a:off x="4742916" y="4202859"/>
              <a:ext cx="2391917" cy="21544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Abuse of Resources:</a:t>
              </a:r>
              <a:endParaRPr kumimoji="1" lang="zh-CN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D41C49DE-3AA2-B4CA-2FE9-ED6EF679737A}"/>
                </a:ext>
              </a:extLst>
            </p:cNvPr>
            <p:cNvSpPr txBox="1"/>
            <p:nvPr/>
          </p:nvSpPr>
          <p:spPr>
            <a:xfrm>
              <a:off x="4806280" y="3779500"/>
              <a:ext cx="2264787" cy="193899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kumimoji="1" lang="en-US" altLang="zh-CN" sz="1400" b="1" i="1" dirty="0">
                  <a:solidFill>
                    <a:srgbClr val="9B171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Consequences of Such Attacks</a:t>
              </a:r>
              <a:endParaRPr kumimoji="1" lang="zh-CN" altLang="en-US" sz="1400" b="1" i="1" dirty="0">
                <a:solidFill>
                  <a:srgbClr val="9B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8F40CE52-AE70-3622-414D-593762F1959D}"/>
                </a:ext>
              </a:extLst>
            </p:cNvPr>
            <p:cNvSpPr txBox="1"/>
            <p:nvPr/>
          </p:nvSpPr>
          <p:spPr>
            <a:xfrm>
              <a:off x="7184373" y="3924027"/>
              <a:ext cx="2198720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Palatino Linotype" panose="02040502050505030304" pitchFamily="18" charset="0"/>
                </a:rPr>
                <a:t>Spam and Fake Accounts</a:t>
              </a:r>
              <a:endParaRPr lang="zh-CN" altLang="en-US" sz="1400" dirty="0">
                <a:latin typeface="Palatino Linotype" panose="020405020505050303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9845EBC-4F6C-E399-2647-4FFB50FA2FBA}"/>
                </a:ext>
              </a:extLst>
            </p:cNvPr>
            <p:cNvSpPr txBox="1"/>
            <p:nvPr/>
          </p:nvSpPr>
          <p:spPr>
            <a:xfrm>
              <a:off x="7184373" y="4375112"/>
              <a:ext cx="2831966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Palatino Linotype" panose="02040502050505030304" pitchFamily="18" charset="0"/>
                </a:rPr>
                <a:t>Vote &amp; Review Manipulation</a:t>
              </a:r>
              <a:endParaRPr lang="zh-CN" altLang="en-US" sz="1400" dirty="0">
                <a:latin typeface="Palatino Linotype" panose="02040502050505030304" pitchFamily="18" charset="0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45FCC782-F574-AEDF-6B82-FE6E3A544431}"/>
                </a:ext>
              </a:extLst>
            </p:cNvPr>
            <p:cNvSpPr txBox="1"/>
            <p:nvPr/>
          </p:nvSpPr>
          <p:spPr>
            <a:xfrm>
              <a:off x="4742227" y="4929331"/>
              <a:ext cx="2440187" cy="215444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User Privacy &amp; Account Security: </a:t>
              </a:r>
              <a:endParaRPr kumimoji="1" lang="zh-CN" alt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左大括号 87">
              <a:extLst>
                <a:ext uri="{FF2B5EF4-FFF2-40B4-BE49-F238E27FC236}">
                  <a16:creationId xmlns:a16="http://schemas.microsoft.com/office/drawing/2014/main" id="{DE1E7D99-C67B-8283-BED1-D4E61D3FCCA5}"/>
                </a:ext>
              </a:extLst>
            </p:cNvPr>
            <p:cNvSpPr/>
            <p:nvPr/>
          </p:nvSpPr>
          <p:spPr>
            <a:xfrm>
              <a:off x="7040193" y="4093071"/>
              <a:ext cx="193876" cy="451085"/>
            </a:xfrm>
            <a:prstGeom prst="leftBrace">
              <a:avLst/>
            </a:prstGeom>
            <a:ln w="25400" cap="flat">
              <a:solidFill>
                <a:schemeClr val="accent3"/>
              </a:solidFill>
              <a:miter lim="800000"/>
              <a:headEnd type="none" w="med" len="med"/>
              <a:tailEnd type="none" w="med" len="med"/>
            </a:ln>
            <a:effectLst>
              <a:outerShdw dist="508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2113CCA-1BCF-C585-7DDE-2EEB2812C023}"/>
                </a:ext>
              </a:extLst>
            </p:cNvPr>
            <p:cNvSpPr txBox="1"/>
            <p:nvPr/>
          </p:nvSpPr>
          <p:spPr>
            <a:xfrm>
              <a:off x="7137131" y="4901333"/>
              <a:ext cx="2921202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Palatino Linotype" panose="02040502050505030304" pitchFamily="18" charset="0"/>
                </a:rPr>
                <a:t>Brute-force &amp; Account takeover</a:t>
              </a:r>
              <a:endParaRPr lang="zh-CN" altLang="en-US" sz="1400" dirty="0">
                <a:latin typeface="Palatino Linotype" panose="02040502050505030304" pitchFamily="18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D85F457-7E14-FBB3-6641-B799030D0FEA}"/>
                </a:ext>
              </a:extLst>
            </p:cNvPr>
            <p:cNvSpPr txBox="1"/>
            <p:nvPr/>
          </p:nvSpPr>
          <p:spPr>
            <a:xfrm>
              <a:off x="4971010" y="6154617"/>
              <a:ext cx="2106609" cy="523220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Financial &amp; Reputational Damage: </a:t>
              </a:r>
              <a:endParaRPr lang="zh-CN" altLang="en-US" sz="1400" b="1" i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2E154EB-0888-232F-C420-D78BFE5A6647}"/>
                </a:ext>
              </a:extLst>
            </p:cNvPr>
            <p:cNvSpPr txBox="1"/>
            <p:nvPr/>
          </p:nvSpPr>
          <p:spPr>
            <a:xfrm>
              <a:off x="5035762" y="5550895"/>
              <a:ext cx="2059811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1400" b="1" i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Increased Threat Levels: 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DB1241EC-8C40-3EDB-328D-94A09A097B46}"/>
                </a:ext>
              </a:extLst>
            </p:cNvPr>
            <p:cNvSpPr txBox="1"/>
            <p:nvPr/>
          </p:nvSpPr>
          <p:spPr>
            <a:xfrm>
              <a:off x="7158586" y="5321762"/>
              <a:ext cx="2692713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Palatino Linotype" panose="02040502050505030304" pitchFamily="18" charset="0"/>
                </a:rPr>
                <a:t>Larger-scale attacks (DDoS) </a:t>
              </a:r>
              <a:endParaRPr lang="zh-CN" altLang="en-US" sz="1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66F689F6-8D6C-BF9C-11BE-7FBC23A47F2A}"/>
                </a:ext>
              </a:extLst>
            </p:cNvPr>
            <p:cNvSpPr txBox="1"/>
            <p:nvPr/>
          </p:nvSpPr>
          <p:spPr>
            <a:xfrm>
              <a:off x="7155919" y="5786777"/>
              <a:ext cx="2999352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Palatino Linotype" panose="02040502050505030304" pitchFamily="18" charset="0"/>
                </a:rPr>
                <a:t>Social engineering attacks</a:t>
              </a:r>
              <a:endParaRPr lang="zh-CN" altLang="en-US" sz="1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14" name="左大括号 113">
              <a:extLst>
                <a:ext uri="{FF2B5EF4-FFF2-40B4-BE49-F238E27FC236}">
                  <a16:creationId xmlns:a16="http://schemas.microsoft.com/office/drawing/2014/main" id="{96C2AD3E-0F7D-7054-AF92-778DA61CDB88}"/>
                </a:ext>
              </a:extLst>
            </p:cNvPr>
            <p:cNvSpPr/>
            <p:nvPr/>
          </p:nvSpPr>
          <p:spPr>
            <a:xfrm>
              <a:off x="7037895" y="5494361"/>
              <a:ext cx="193876" cy="451085"/>
            </a:xfrm>
            <a:prstGeom prst="leftBrace">
              <a:avLst/>
            </a:prstGeom>
            <a:ln w="25400" cap="flat">
              <a:solidFill>
                <a:schemeClr val="accent3"/>
              </a:solidFill>
              <a:miter lim="800000"/>
              <a:headEnd type="none" w="med" len="med"/>
              <a:tailEnd type="none" w="med" len="med"/>
            </a:ln>
            <a:effectLst>
              <a:outerShdw dist="50800" sx="1000" sy="1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5EF55A0C-E5C6-476B-CFD9-6772CCE903D7}"/>
                </a:ext>
              </a:extLst>
            </p:cNvPr>
            <p:cNvSpPr txBox="1"/>
            <p:nvPr/>
          </p:nvSpPr>
          <p:spPr>
            <a:xfrm>
              <a:off x="7182414" y="6231666"/>
              <a:ext cx="2378304" cy="307777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400" dirty="0" err="1">
                  <a:latin typeface="Palatino Linotype" panose="02040502050505030304" pitchFamily="18" charset="0"/>
                </a:rPr>
                <a:t>Eg</a:t>
              </a:r>
              <a:r>
                <a:rPr lang="en-US" altLang="zh-CN" sz="1400" dirty="0">
                  <a:latin typeface="Palatino Linotype" panose="02040502050505030304" pitchFamily="18" charset="0"/>
                </a:rPr>
                <a:t>, Fake refund requests</a:t>
              </a:r>
              <a:endParaRPr lang="zh-CN" altLang="en-US" sz="140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58" name="标题 1">
            <a:extLst>
              <a:ext uri="{FF2B5EF4-FFF2-40B4-BE49-F238E27FC236}">
                <a16:creationId xmlns:a16="http://schemas.microsoft.com/office/drawing/2014/main" id="{16DFC5C8-ED54-F742-83C1-3B2B88E8D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/>
              <a:t>V. </a:t>
            </a:r>
            <a:r>
              <a:rPr lang="en-US" dirty="0"/>
              <a:t>Conclusion: </a:t>
            </a:r>
            <a:r>
              <a:rPr lang="en-US" b="1" dirty="0"/>
              <a:t>Bypassing CAPTCHA</a:t>
            </a:r>
          </a:p>
        </p:txBody>
      </p:sp>
    </p:spTree>
    <p:extLst>
      <p:ext uri="{BB962C8B-B14F-4D97-AF65-F5344CB8AC3E}">
        <p14:creationId xmlns:p14="http://schemas.microsoft.com/office/powerpoint/2010/main" val="159099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7" name="think-cell Slide" r:id="rId5" imgW="7620" imgH="7620" progId="TCLayout.ActiveDocument.1">
                  <p:embed/>
                </p:oleObj>
              </mc:Choice>
              <mc:Fallback>
                <p:oleObj name="think-cell Slide" r:id="rId5" imgW="7620" imgH="762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7" y="6094090"/>
            <a:ext cx="6631264" cy="2308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Group Members: Kai Ren, </a:t>
            </a:r>
            <a:r>
              <a:rPr lang="en-US" dirty="0" err="1"/>
              <a:t>WeiJie</a:t>
            </a:r>
            <a:r>
              <a:rPr lang="en-US" dirty="0"/>
              <a:t> Zhang, </a:t>
            </a:r>
            <a:r>
              <a:rPr lang="en-US" dirty="0" err="1"/>
              <a:t>YiMing</a:t>
            </a:r>
            <a:r>
              <a:rPr lang="en-US" dirty="0"/>
              <a:t> Jiang, Rui Hu, Yang Lan</a:t>
            </a: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2745719"/>
            <a:ext cx="9904413" cy="684076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i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Thank</a:t>
            </a:r>
            <a:r>
              <a:rPr lang="zh-CN" altLang="en-US" sz="4400" b="1" i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i="1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You</a:t>
            </a:r>
            <a:endParaRPr lang="en-US" sz="7200" i="1" dirty="0">
              <a:latin typeface="Palatino Linotype" panose="02040502050505030304" pitchFamily="18" charset="0"/>
            </a:endParaRP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F56E9606-6CA2-D64A-8501-10B33F4A4958}"/>
              </a:ext>
            </a:extLst>
          </p:cNvPr>
          <p:cNvSpPr txBox="1"/>
          <p:nvPr/>
        </p:nvSpPr>
        <p:spPr>
          <a:xfrm>
            <a:off x="265157" y="5229994"/>
            <a:ext cx="6631264" cy="2308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191770" indent="0" algn="l" defTabSz="958215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338455" indent="0" algn="l" defTabSz="958215" rtl="0" eaLnBrk="1" latinLnBrk="0" hangingPunct="1">
              <a:lnSpc>
                <a:spcPct val="90000"/>
              </a:lnSpc>
              <a:spcBef>
                <a:spcPts val="63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535305" indent="0" algn="l" defTabSz="958215" rtl="0" eaLnBrk="1" latinLnBrk="0" hangingPunct="1">
              <a:lnSpc>
                <a:spcPct val="90000"/>
              </a:lnSpc>
              <a:spcBef>
                <a:spcPts val="210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686435" indent="0" algn="l" defTabSz="958215" rtl="0" eaLnBrk="1" latinLnBrk="0" hangingPunct="1">
              <a:lnSpc>
                <a:spcPct val="90000"/>
              </a:lnSpc>
              <a:spcBef>
                <a:spcPts val="105"/>
              </a:spcBef>
              <a:buClr>
                <a:schemeClr val="bg2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633980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40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19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0985" indent="-239395" algn="l" defTabSz="958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13</a:t>
            </a:r>
            <a:r>
              <a:rPr lang="en-US" baseline="30000" dirty="0"/>
              <a:t>rd</a:t>
            </a:r>
            <a:r>
              <a:rPr lang="en-US" dirty="0"/>
              <a:t> Jan, 2025</a:t>
            </a:r>
          </a:p>
        </p:txBody>
      </p:sp>
    </p:spTree>
    <p:extLst>
      <p:ext uri="{BB962C8B-B14F-4D97-AF65-F5344CB8AC3E}">
        <p14:creationId xmlns:p14="http://schemas.microsoft.com/office/powerpoint/2010/main" val="371177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702" y="369454"/>
            <a:ext cx="7236804" cy="540060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I. </a:t>
            </a:r>
            <a:r>
              <a:rPr lang="en-US" dirty="0"/>
              <a:t>Introduction: </a:t>
            </a:r>
            <a:r>
              <a:rPr lang="en-US" b="1" dirty="0"/>
              <a:t>Juice Shop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DCD49B-461C-864B-AE9A-4021D967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8" y="1099016"/>
            <a:ext cx="6318702" cy="2221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EDCB1-8617-5245-9C1B-2982C7989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01" y="1089535"/>
            <a:ext cx="1378450" cy="2221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A7FDDB-AA91-4F48-ADC8-C93BE2084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346" y="1089534"/>
            <a:ext cx="1645643" cy="22210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1DCA02-5C93-7742-9102-2E1D0A0F4789}"/>
              </a:ext>
            </a:extLst>
          </p:cNvPr>
          <p:cNvGrpSpPr/>
          <p:nvPr/>
        </p:nvGrpSpPr>
        <p:grpSpPr>
          <a:xfrm>
            <a:off x="200395" y="3426201"/>
            <a:ext cx="6318702" cy="2430975"/>
            <a:chOff x="163674" y="3690336"/>
            <a:chExt cx="6318702" cy="24309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878AB0-43C7-8348-BB5B-FDE41AC59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674" y="3694488"/>
              <a:ext cx="3168352" cy="24268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D04160-CBCB-6248-9D4A-C79E1C18A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7139" y="3690336"/>
              <a:ext cx="3085237" cy="24268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F5CAC17-CFED-2A4F-8849-BAA31FD3D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6101" y="3426200"/>
            <a:ext cx="2227675" cy="24268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EBE878-FD64-CF4B-8538-C567D13C2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6894" y="1097838"/>
            <a:ext cx="2492033" cy="2222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48BD06-4AF6-C240-A098-45EEEEB873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02" t="1684" r="890" b="2342"/>
          <a:stretch/>
        </p:blipFill>
        <p:spPr>
          <a:xfrm>
            <a:off x="1199052" y="4268355"/>
            <a:ext cx="2160239" cy="1588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FDEB66-BCB8-1348-BAF9-F20A81367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3630" y="4140282"/>
            <a:ext cx="2004359" cy="1712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C9993-A1D6-F744-BE37-33C969C1A280}"/>
              </a:ext>
            </a:extLst>
          </p:cNvPr>
          <p:cNvSpPr txBox="1"/>
          <p:nvPr/>
        </p:nvSpPr>
        <p:spPr>
          <a:xfrm>
            <a:off x="197646" y="2055046"/>
            <a:ext cx="6318702" cy="3077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Main page of th</a:t>
            </a:r>
            <a:r>
              <a:rPr lang="en-US" sz="1400" b="1" dirty="0">
                <a:solidFill>
                  <a:srgbClr val="FFFF00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 juice shop.</a:t>
            </a:r>
            <a:endParaRPr lang="en-CN" sz="1400" b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E5F16-84ED-664B-BC2E-B8C8158A4EB5}"/>
              </a:ext>
            </a:extLst>
          </p:cNvPr>
          <p:cNvSpPr txBox="1"/>
          <p:nvPr/>
        </p:nvSpPr>
        <p:spPr>
          <a:xfrm>
            <a:off x="6644086" y="2055046"/>
            <a:ext cx="2731888" cy="3077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sz="1400" b="1" dirty="0">
                <a:solidFill>
                  <a:srgbClr val="FFFF00"/>
                </a:solidFill>
                <a:effectLst/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ign up and log in</a:t>
            </a:r>
            <a:r>
              <a:rPr lang="en-US" sz="1400" b="1" dirty="0">
                <a:solidFill>
                  <a:srgbClr val="FFFF00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CN" sz="1400" b="1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9E22F-54A3-254D-8254-013AAA39E950}"/>
              </a:ext>
            </a:extLst>
          </p:cNvPr>
          <p:cNvSpPr txBox="1"/>
          <p:nvPr/>
        </p:nvSpPr>
        <p:spPr>
          <a:xfrm>
            <a:off x="197647" y="4485722"/>
            <a:ext cx="6318702" cy="3077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Choose and purchase items (you can choose a coupon).</a:t>
            </a:r>
            <a:endParaRPr lang="en-CN" sz="1400" b="1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755998-85C8-984A-B5F0-A11A5A04B41A}"/>
              </a:ext>
            </a:extLst>
          </p:cNvPr>
          <p:cNvSpPr txBox="1"/>
          <p:nvPr/>
        </p:nvSpPr>
        <p:spPr>
          <a:xfrm>
            <a:off x="6644086" y="4485721"/>
            <a:ext cx="2731888" cy="3077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FF00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Give feedback.</a:t>
            </a:r>
            <a:endParaRPr lang="en-CN" sz="1400" b="1" dirty="0">
              <a:solidFill>
                <a:srgbClr val="FFFF00"/>
              </a:solidFill>
            </a:endParaRPr>
          </a:p>
        </p:txBody>
      </p:sp>
      <p:pic>
        <p:nvPicPr>
          <p:cNvPr id="29" name="Picture 2" descr="Juice Shop Logo">
            <a:extLst>
              <a:ext uri="{FF2B5EF4-FFF2-40B4-BE49-F238E27FC236}">
                <a16:creationId xmlns:a16="http://schemas.microsoft.com/office/drawing/2014/main" id="{33AD0C56-15C5-544C-8CBA-3FA8B789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5" y="374019"/>
            <a:ext cx="450051" cy="5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34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BA9ADA12-48DA-6A46-8C00-2337B721201F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I. </a:t>
            </a:r>
            <a:r>
              <a:rPr lang="en-US" dirty="0"/>
              <a:t>Introduction: </a:t>
            </a:r>
            <a:r>
              <a:rPr lang="en-US" b="1" dirty="0"/>
              <a:t>Framework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C8A34B-876A-0045-A6D1-14F63FA16644}"/>
              </a:ext>
            </a:extLst>
          </p:cNvPr>
          <p:cNvGrpSpPr/>
          <p:nvPr/>
        </p:nvGrpSpPr>
        <p:grpSpPr>
          <a:xfrm>
            <a:off x="270751" y="1116489"/>
            <a:ext cx="9357585" cy="5631041"/>
            <a:chOff x="270751" y="1116489"/>
            <a:chExt cx="9357585" cy="563104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37DCE35-C089-A945-B2FB-70968155D584}"/>
                </a:ext>
              </a:extLst>
            </p:cNvPr>
            <p:cNvGrpSpPr/>
            <p:nvPr/>
          </p:nvGrpSpPr>
          <p:grpSpPr>
            <a:xfrm>
              <a:off x="270751" y="1116489"/>
              <a:ext cx="9357585" cy="4626609"/>
              <a:chOff x="126451" y="1089102"/>
              <a:chExt cx="9357585" cy="4626609"/>
            </a:xfrm>
          </p:grpSpPr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7E732601-F6C6-0949-88BF-2A1F1765215C}"/>
                  </a:ext>
                </a:extLst>
              </p:cNvPr>
              <p:cNvSpPr/>
              <p:nvPr/>
            </p:nvSpPr>
            <p:spPr>
              <a:xfrm rot="16200000">
                <a:off x="4709769" y="-1222108"/>
                <a:ext cx="183325" cy="6400456"/>
              </a:xfrm>
              <a:prstGeom prst="rightBrace">
                <a:avLst>
                  <a:gd name="adj1" fmla="val 231654"/>
                  <a:gd name="adj2" fmla="val 50024"/>
                </a:avLst>
              </a:prstGeom>
              <a:ln w="12700" cap="flat">
                <a:solidFill>
                  <a:schemeClr val="tx1"/>
                </a:solidFill>
                <a:miter lim="800000"/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92894241-26C2-884C-A4E2-3645A95C12E0}"/>
                  </a:ext>
                </a:extLst>
              </p:cNvPr>
              <p:cNvSpPr/>
              <p:nvPr/>
            </p:nvSpPr>
            <p:spPr>
              <a:xfrm>
                <a:off x="127670" y="1093106"/>
                <a:ext cx="9356366" cy="792088"/>
              </a:xfrm>
              <a:prstGeom prst="roundRect">
                <a:avLst>
                  <a:gd name="adj" fmla="val 554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800" b="1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Hack</a:t>
                </a:r>
                <a:r>
                  <a:rPr lang="zh-CN" altLang="en-US" sz="1800" b="1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into shopping websites (Juice Shop) to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800" b="1" dirty="0">
                    <a:solidFill>
                      <a:schemeClr val="tx1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Find, Crack, and Fix </a:t>
                </a:r>
                <a:r>
                  <a:rPr lang="en-US" sz="1800" dirty="0">
                    <a:solidFill>
                      <a:schemeClr val="tx1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ulnerabilities</a:t>
                </a:r>
                <a:endParaRPr lang="en-US" sz="1800" b="1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" name="Picture 2" descr="Juice Shop Logo">
                <a:extLst>
                  <a:ext uri="{FF2B5EF4-FFF2-40B4-BE49-F238E27FC236}">
                    <a16:creationId xmlns:a16="http://schemas.microsoft.com/office/drawing/2014/main" id="{7F7F9786-05B8-0A46-B120-691A40447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6371" y="1089102"/>
                <a:ext cx="662794" cy="795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88" name="Picture 4" descr="通过HackerOne漏洞报告学习PostMessage漏洞实战场景中的利用与绕过_hackerone 添加空格绕过email检查-CSDN博客">
                <a:extLst>
                  <a:ext uri="{FF2B5EF4-FFF2-40B4-BE49-F238E27FC236}">
                    <a16:creationId xmlns:a16="http://schemas.microsoft.com/office/drawing/2014/main" id="{6B061E73-2C11-5A42-85FD-6CB33CCA9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90" t="14296" r="16891"/>
              <a:stretch/>
            </p:blipFill>
            <p:spPr bwMode="auto">
              <a:xfrm>
                <a:off x="8595758" y="1156160"/>
                <a:ext cx="660075" cy="661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892ADE1-B404-244A-977F-CE573F4915EB}"/>
                  </a:ext>
                </a:extLst>
              </p:cNvPr>
              <p:cNvCxnSpPr>
                <a:cxnSpLocks/>
                <a:stCxn id="9" idx="2"/>
                <a:endCxn id="14" idx="0"/>
              </p:cNvCxnSpPr>
              <p:nvPr/>
            </p:nvCxnSpPr>
            <p:spPr>
              <a:xfrm flipH="1">
                <a:off x="4803683" y="1885194"/>
                <a:ext cx="2170" cy="210992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B2364D4-7CB5-BF43-B3EE-3C3DB4FAD7F3}"/>
                  </a:ext>
                </a:extLst>
              </p:cNvPr>
              <p:cNvSpPr/>
              <p:nvPr/>
            </p:nvSpPr>
            <p:spPr>
              <a:xfrm>
                <a:off x="126451" y="2096186"/>
                <a:ext cx="2949506" cy="75608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Motivation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1.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Steal Accounts</a:t>
                </a:r>
                <a:endParaRPr lang="en-CN" sz="1600" b="1" dirty="0" err="1">
                  <a:solidFill>
                    <a:srgbClr val="9B1717"/>
                  </a:solidFill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580F452-7931-5D40-B163-2888A61797AB}"/>
                  </a:ext>
                </a:extLst>
              </p:cNvPr>
              <p:cNvSpPr/>
              <p:nvPr/>
            </p:nvSpPr>
            <p:spPr>
              <a:xfrm>
                <a:off x="3328930" y="2096186"/>
                <a:ext cx="2949506" cy="75608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Motivation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2.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Forge Coupons</a:t>
                </a:r>
                <a:endParaRPr lang="en-CN" sz="1600" b="1" dirty="0" err="1">
                  <a:solidFill>
                    <a:srgbClr val="9B1717"/>
                  </a:solidFill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D344DDC-EB58-B246-83C3-D0138510A3A1}"/>
                  </a:ext>
                </a:extLst>
              </p:cNvPr>
              <p:cNvSpPr/>
              <p:nvPr/>
            </p:nvSpPr>
            <p:spPr>
              <a:xfrm>
                <a:off x="6531410" y="2096186"/>
                <a:ext cx="2949506" cy="75608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Motivation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3.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Paint Bad Feedback</a:t>
                </a:r>
                <a:endParaRPr lang="en-CN" sz="1600" b="1" dirty="0" err="1">
                  <a:solidFill>
                    <a:srgbClr val="9B1717"/>
                  </a:solidFill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F8924D2B-7324-5746-9412-D2E09E05A1C6}"/>
                  </a:ext>
                </a:extLst>
              </p:cNvPr>
              <p:cNvSpPr/>
              <p:nvPr/>
            </p:nvSpPr>
            <p:spPr>
              <a:xfrm>
                <a:off x="126451" y="3055805"/>
                <a:ext cx="2949506" cy="1592985"/>
              </a:xfrm>
              <a:prstGeom prst="roundRect">
                <a:avLst>
                  <a:gd name="adj" fmla="val 4988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Vulnerability 1</a:t>
                </a:r>
                <a:r>
                  <a:rPr lang="en-US" altLang="zh-CN" sz="1600" b="1" dirty="0">
                    <a:solidFill>
                      <a:srgbClr val="9B1717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9B1717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SQL injection</a:t>
                </a:r>
              </a:p>
              <a:p>
                <a:pPr>
                  <a:lnSpc>
                    <a:spcPct val="120000"/>
                  </a:lnSpc>
                </a:pPr>
                <a:endParaRPr lang="en-US" sz="400" b="1" i="1" dirty="0">
                  <a:solidFill>
                    <a:schemeClr val="accent5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200" b="1" i="1" dirty="0">
                    <a:solidFill>
                      <a:schemeClr val="accent5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Why: Password Free payment.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200" b="1" i="1" dirty="0">
                    <a:solidFill>
                      <a:schemeClr val="accent6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What:  Do SQL injection.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200" b="1" i="1" dirty="0">
                    <a:solidFill>
                      <a:schemeClr val="accent1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How: Prepare SQL statements.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208E384-0DE0-B64F-BC77-51747596DADE}"/>
                  </a:ext>
                </a:extLst>
              </p:cNvPr>
              <p:cNvSpPr/>
              <p:nvPr/>
            </p:nvSpPr>
            <p:spPr>
              <a:xfrm>
                <a:off x="3326594" y="3045749"/>
                <a:ext cx="2949506" cy="1603041"/>
              </a:xfrm>
              <a:prstGeom prst="roundRect">
                <a:avLst>
                  <a:gd name="adj" fmla="val 4988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Vulnerability 2</a:t>
                </a:r>
                <a:r>
                  <a:rPr lang="en-US" altLang="zh-CN" sz="1600" b="1" dirty="0">
                    <a:solidFill>
                      <a:srgbClr val="9B1717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9B1717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Reversible Encryption</a:t>
                </a:r>
              </a:p>
              <a:p>
                <a:pPr>
                  <a:lnSpc>
                    <a:spcPct val="120000"/>
                  </a:lnSpc>
                </a:pPr>
                <a:endParaRPr lang="en-US" sz="400" b="1" i="1" dirty="0">
                  <a:solidFill>
                    <a:schemeClr val="accent5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200" b="1" i="1" dirty="0">
                    <a:solidFill>
                      <a:schemeClr val="accent5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Why: Encryption algorithm flaw.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200" b="1" i="1" dirty="0">
                    <a:solidFill>
                      <a:schemeClr val="accent6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What:</a:t>
                </a:r>
                <a:r>
                  <a:rPr lang="zh-CN" altLang="en-US" sz="1200" b="1" i="1" dirty="0">
                    <a:solidFill>
                      <a:schemeClr val="accent6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1" dirty="0">
                    <a:solidFill>
                      <a:schemeClr val="accent6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Breaking encryption.</a:t>
                </a:r>
                <a:endParaRPr lang="en-US" sz="1200" b="1" i="1" dirty="0">
                  <a:solidFill>
                    <a:schemeClr val="accent6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200" b="1" i="1" dirty="0">
                    <a:solidFill>
                      <a:schemeClr val="accent1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How:</a:t>
                </a:r>
                <a:r>
                  <a:rPr lang="zh-CN" altLang="en-US" sz="1200" b="1" i="1" dirty="0">
                    <a:solidFill>
                      <a:schemeClr val="accent1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1" dirty="0">
                    <a:solidFill>
                      <a:schemeClr val="accent1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Protect files, improve encryption.</a:t>
                </a:r>
                <a:endParaRPr lang="en-US" sz="1200" b="1" i="1" dirty="0">
                  <a:solidFill>
                    <a:schemeClr val="accent1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C42A2C7-93CD-C24A-BB81-66E987E7353C}"/>
                  </a:ext>
                </a:extLst>
              </p:cNvPr>
              <p:cNvSpPr/>
              <p:nvPr/>
            </p:nvSpPr>
            <p:spPr>
              <a:xfrm>
                <a:off x="6529073" y="3045749"/>
                <a:ext cx="2949506" cy="1603041"/>
              </a:xfrm>
              <a:prstGeom prst="roundRect">
                <a:avLst>
                  <a:gd name="adj" fmla="val 4988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Vulnerability 3</a:t>
                </a:r>
                <a:r>
                  <a:rPr lang="en-US" altLang="zh-CN" sz="1600" b="1" dirty="0">
                    <a:solidFill>
                      <a:srgbClr val="9B1717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9B1717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Bypassing CAPTCHA</a:t>
                </a:r>
              </a:p>
              <a:p>
                <a:pPr>
                  <a:lnSpc>
                    <a:spcPct val="120000"/>
                  </a:lnSpc>
                </a:pPr>
                <a:endParaRPr lang="en-US" sz="400" b="1" i="1" dirty="0">
                  <a:solidFill>
                    <a:schemeClr val="accent5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200" b="1" i="1" dirty="0">
                    <a:solidFill>
                      <a:schemeClr val="accent5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Why:</a:t>
                </a:r>
                <a:r>
                  <a:rPr lang="zh-CN" altLang="en-US" sz="1200" b="1" i="1" dirty="0">
                    <a:solidFill>
                      <a:schemeClr val="accent5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i="1" dirty="0">
                    <a:solidFill>
                      <a:schemeClr val="accent5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Plain text and port exposure.</a:t>
                </a:r>
                <a:endParaRPr lang="en-US" sz="1200" b="1" i="1" dirty="0">
                  <a:solidFill>
                    <a:schemeClr val="accent5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200" b="1" i="1" dirty="0">
                    <a:solidFill>
                      <a:schemeClr val="accent6">
                        <a:lumMod val="50000"/>
                      </a:schemeClr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What: Execute plaintext, look for data.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200" b="1" i="1" dirty="0">
                    <a:solidFill>
                      <a:schemeClr val="accent1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How: Encryption or change of method.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40496E4-A1E9-EF47-9027-2ED31BEFA4DA}"/>
                  </a:ext>
                </a:extLst>
              </p:cNvPr>
              <p:cNvCxnSpPr>
                <a:cxnSpLocks/>
                <a:stCxn id="10" idx="2"/>
                <a:endCxn id="25" idx="0"/>
              </p:cNvCxnSpPr>
              <p:nvPr/>
            </p:nvCxnSpPr>
            <p:spPr>
              <a:xfrm>
                <a:off x="1601204" y="2852270"/>
                <a:ext cx="0" cy="203535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20EF662-8E92-2847-B85F-97B1FABC8D7D}"/>
                  </a:ext>
                </a:extLst>
              </p:cNvPr>
              <p:cNvCxnSpPr>
                <a:cxnSpLocks/>
                <a:stCxn id="14" idx="2"/>
                <a:endCxn id="26" idx="0"/>
              </p:cNvCxnSpPr>
              <p:nvPr/>
            </p:nvCxnSpPr>
            <p:spPr>
              <a:xfrm flipH="1">
                <a:off x="4801347" y="2852270"/>
                <a:ext cx="2336" cy="193479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48D53E8-8693-534F-9266-85AEBD48C9A0}"/>
                  </a:ext>
                </a:extLst>
              </p:cNvPr>
              <p:cNvCxnSpPr>
                <a:cxnSpLocks/>
                <a:stCxn id="15" idx="2"/>
                <a:endCxn id="27" idx="0"/>
              </p:cNvCxnSpPr>
              <p:nvPr/>
            </p:nvCxnSpPr>
            <p:spPr>
              <a:xfrm flipH="1">
                <a:off x="8003826" y="2852270"/>
                <a:ext cx="2337" cy="193479"/>
              </a:xfrm>
              <a:prstGeom prst="straightConnector1">
                <a:avLst/>
              </a:prstGeom>
              <a:ln w="12700" cap="flat">
                <a:solidFill>
                  <a:schemeClr val="tx1"/>
                </a:solidFill>
                <a:miter lim="800000"/>
                <a:headEnd type="none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382AEB13-5DCC-A340-A5BE-3D767493BBA6}"/>
                  </a:ext>
                </a:extLst>
              </p:cNvPr>
              <p:cNvSpPr/>
              <p:nvPr/>
            </p:nvSpPr>
            <p:spPr>
              <a:xfrm>
                <a:off x="126451" y="4923623"/>
                <a:ext cx="9356366" cy="792088"/>
              </a:xfrm>
              <a:prstGeom prst="roundRect">
                <a:avLst>
                  <a:gd name="adj" fmla="val 554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800" b="1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Summarize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to draw conclusions and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800" b="1" dirty="0">
                    <a:solidFill>
                      <a:schemeClr val="tx1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sz="1800" b="1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urther </a:t>
                </a:r>
                <a:r>
                  <a:rPr lang="en-US" sz="1800" b="1" dirty="0">
                    <a:solidFill>
                      <a:schemeClr val="tx1"/>
                    </a:solidFill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sz="1800" b="1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nalyze 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with practical examples.</a:t>
                </a:r>
              </a:p>
            </p:txBody>
          </p:sp>
          <p:sp>
            <p:nvSpPr>
              <p:cNvPr id="46" name="Down Arrow 45">
                <a:extLst>
                  <a:ext uri="{FF2B5EF4-FFF2-40B4-BE49-F238E27FC236}">
                    <a16:creationId xmlns:a16="http://schemas.microsoft.com/office/drawing/2014/main" id="{E742C246-87F5-BF41-AA12-C25E666C9BF5}"/>
                  </a:ext>
                </a:extLst>
              </p:cNvPr>
              <p:cNvSpPr/>
              <p:nvPr/>
            </p:nvSpPr>
            <p:spPr>
              <a:xfrm>
                <a:off x="4497431" y="4700062"/>
                <a:ext cx="606431" cy="197158"/>
              </a:xfrm>
              <a:prstGeom prst="downArrow">
                <a:avLst/>
              </a:prstGeom>
              <a:solidFill>
                <a:schemeClr val="bg2"/>
              </a:solidFill>
              <a:ln w="19050" cap="flat">
                <a:solidFill>
                  <a:srgbClr val="74111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900"/>
                  </a:spcBef>
                </a:pPr>
                <a:endParaRPr lang="en-CN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EE0072-81A8-254F-8F31-19480AEC315B}"/>
                </a:ext>
              </a:extLst>
            </p:cNvPr>
            <p:cNvSpPr txBox="1"/>
            <p:nvPr/>
          </p:nvSpPr>
          <p:spPr>
            <a:xfrm>
              <a:off x="270751" y="5788037"/>
              <a:ext cx="6149649" cy="959493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accent5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Why:</a:t>
              </a:r>
              <a:r>
                <a:rPr lang="zh-CN" altLang="en-US" sz="1600" b="1" i="1" dirty="0">
                  <a:solidFill>
                    <a:schemeClr val="accent5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i="1" dirty="0">
                  <a:solidFill>
                    <a:schemeClr val="accent5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Why do these vulnerabilities EXIST?</a:t>
              </a:r>
              <a:r>
                <a:rPr lang="zh-CN" altLang="en-US" sz="1600" i="1" dirty="0">
                  <a:solidFill>
                    <a:schemeClr val="accent5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i="1" dirty="0">
                  <a:solidFill>
                    <a:schemeClr val="accent5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(Find it)</a:t>
              </a:r>
              <a:endParaRPr lang="en-US" sz="1600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accent6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What:</a:t>
              </a:r>
              <a:r>
                <a:rPr lang="zh-CN" altLang="en-US" sz="1600" b="1" i="1" dirty="0">
                  <a:solidFill>
                    <a:schemeClr val="accent6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i="1" dirty="0">
                  <a:solidFill>
                    <a:schemeClr val="accent6">
                      <a:lumMod val="50000"/>
                    </a:schemeClr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What methods are used to CRACK the vulnerability? (Crack it)</a:t>
              </a:r>
              <a:endParaRPr lang="en-US" sz="1600" i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1600" b="1" i="1" dirty="0">
                  <a:solidFill>
                    <a:schemeClr val="accent1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How: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i="1" dirty="0">
                  <a:solidFill>
                    <a:schemeClr val="accent1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How to FIX the vulnerability?</a:t>
              </a:r>
              <a:r>
                <a:rPr lang="zh-CN" altLang="en-US" sz="1600" i="1" dirty="0">
                  <a:solidFill>
                    <a:schemeClr val="accent1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i="1" dirty="0">
                  <a:solidFill>
                    <a:schemeClr val="accent1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(Fix it)</a:t>
              </a:r>
              <a:endParaRPr lang="en-US" sz="1600" i="1" dirty="0">
                <a:solidFill>
                  <a:schemeClr val="accent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Chevron 1">
              <a:extLst>
                <a:ext uri="{FF2B5EF4-FFF2-40B4-BE49-F238E27FC236}">
                  <a16:creationId xmlns:a16="http://schemas.microsoft.com/office/drawing/2014/main" id="{9F5F2A1B-48EE-D541-895C-0E57482F7865}"/>
                </a:ext>
              </a:extLst>
            </p:cNvPr>
            <p:cNvSpPr/>
            <p:nvPr/>
          </p:nvSpPr>
          <p:spPr>
            <a:xfrm>
              <a:off x="6420400" y="6069761"/>
              <a:ext cx="252028" cy="396044"/>
            </a:xfrm>
            <a:prstGeom prst="chevron">
              <a:avLst/>
            </a:prstGeom>
            <a:solidFill>
              <a:srgbClr val="9B1717"/>
            </a:solidFill>
            <a:ln w="635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97FFD3-93B7-0F41-BC21-D8CD6DEDDCC2}"/>
                </a:ext>
              </a:extLst>
            </p:cNvPr>
            <p:cNvSpPr txBox="1"/>
            <p:nvPr/>
          </p:nvSpPr>
          <p:spPr>
            <a:xfrm>
              <a:off x="6669674" y="5900022"/>
              <a:ext cx="2950450" cy="735522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800" b="1" dirty="0">
                  <a:solidFill>
                    <a:srgbClr val="741111"/>
                  </a:solidFill>
                  <a:latin typeface="Palatino Linotype" panose="0204050205050503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Highly correlated to things we learned in class.</a:t>
              </a:r>
              <a:endParaRPr lang="en-US" sz="1800" dirty="0">
                <a:solidFill>
                  <a:srgbClr val="741111"/>
                </a:solidFill>
                <a:latin typeface="Palatino Linotype" panose="0204050205050503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45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3113" y="5734050"/>
            <a:ext cx="8338185" cy="6799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buClr>
                <a:schemeClr val="bg2"/>
              </a:buClr>
            </a:pPr>
            <a:r>
              <a:rPr lang="en-US" altLang="zh-CN" sz="1600" b="1" dirty="0">
                <a:latin typeface="Palatino Linotype" panose="02040502050505030304" pitchFamily="18" charset="0"/>
                <a:cs typeface="Palatino Linotype" panose="02040502050505030304" pitchFamily="18" charset="0"/>
              </a:rPr>
              <a:t>Motivation</a:t>
            </a: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:</a:t>
            </a:r>
            <a:r>
              <a:rPr lang="en-US" altLang="zh-CN" sz="1600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 Short of money! Or  juice for better live!</a:t>
            </a:r>
            <a:endParaRPr lang="zh-CN" altLang="en-US" sz="1600" dirty="0">
              <a:latin typeface="Palatino Linotype" panose="02040502050505030304" pitchFamily="18" charset="0"/>
              <a:ea typeface="宋体" panose="02010600030101010101" pitchFamily="2" charset="-122"/>
              <a:cs typeface="Palatino Linotype" panose="02040502050505030304" pitchFamily="18" charset="0"/>
            </a:endParaRPr>
          </a:p>
          <a:p>
            <a:pPr algn="ctr">
              <a:buClr>
                <a:schemeClr val="bg2"/>
              </a:buClr>
            </a:pP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Try:</a:t>
            </a:r>
            <a:r>
              <a:rPr lang="en-US" altLang="zh-CN" sz="1600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 Log in other people's accounts to buy things for myself.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06B19-2A7C-0A63-5312-7E83829B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13" y="1260948"/>
            <a:ext cx="6536383" cy="412166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55F3E16-826C-AF45-84EA-AAD55EEFF538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</a:t>
            </a:r>
            <a:r>
              <a:rPr lang="en-US" dirty="0"/>
              <a:t> Vulnerability 1: </a:t>
            </a:r>
            <a:r>
              <a:rPr lang="en-US" b="1" dirty="0"/>
              <a:t>SQL injection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119CE-624D-2C11-9B78-B11C1BE1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0E651D-9756-9E6F-37DA-928BCED2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65" y="1693116"/>
            <a:ext cx="7576482" cy="39600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2BD3EFE-B137-EB4B-A6A9-3EB18A73DFCA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4C5A0C6D-602B-E347-B4B4-E5D526938E06}"/>
              </a:ext>
            </a:extLst>
          </p:cNvPr>
          <p:cNvSpPr txBox="1"/>
          <p:nvPr/>
        </p:nvSpPr>
        <p:spPr>
          <a:xfrm>
            <a:off x="783114" y="5898326"/>
            <a:ext cx="8338184" cy="6799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I can use the money on the account to buy anything without password, once I login 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6A18C-DC32-5F44-8DB1-1FF37424AF31}"/>
              </a:ext>
            </a:extLst>
          </p:cNvPr>
          <p:cNvSpPr txBox="1"/>
          <p:nvPr/>
        </p:nvSpPr>
        <p:spPr>
          <a:xfrm>
            <a:off x="415701" y="1045936"/>
            <a:ext cx="5184576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Why ? —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#1 Password-free payment</a:t>
            </a:r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06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34E987-EC46-EF5D-C354-CFBE6EF2A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59" y="1692186"/>
            <a:ext cx="7544894" cy="39600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27FC1315-6681-EA4F-800D-584AACD9AA5C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FC0E99E2-AA8E-2F40-8EA1-03644741F0EF}"/>
              </a:ext>
            </a:extLst>
          </p:cNvPr>
          <p:cNvSpPr txBox="1"/>
          <p:nvPr/>
        </p:nvSpPr>
        <p:spPr>
          <a:xfrm>
            <a:off x="783114" y="5898326"/>
            <a:ext cx="8338184" cy="6799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noFill/>
            <a:miter lim="800000"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Add </a:t>
            </a:r>
            <a:r>
              <a:rPr lang="en-US" altLang="zh-CN" sz="1600" b="1" dirty="0">
                <a:solidFill>
                  <a:srgbClr val="FF0000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‘ </a:t>
            </a: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in the email, error is raised and </a:t>
            </a:r>
            <a:r>
              <a:rPr lang="en-US" altLang="zh-CN" sz="1600" b="1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SQL command </a:t>
            </a:r>
            <a:r>
              <a:rPr lang="en-US" altLang="zh-CN" sz="1600" b="1" dirty="0"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can be find out in </a:t>
            </a:r>
            <a:r>
              <a:rPr lang="en-US" altLang="zh-CN" sz="1600" b="1" dirty="0">
                <a:solidFill>
                  <a:srgbClr val="9B1717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Palatino Linotype" panose="02040502050505030304" pitchFamily="18" charset="0"/>
              </a:rPr>
              <a:t>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82AC93-19E1-9447-B95F-85CFAAC6E7A5}"/>
              </a:ext>
            </a:extLst>
          </p:cNvPr>
          <p:cNvSpPr txBox="1"/>
          <p:nvPr/>
        </p:nvSpPr>
        <p:spPr>
          <a:xfrm>
            <a:off x="415701" y="1047796"/>
            <a:ext cx="5184576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Why ? —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#2 SQL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injection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is here</a:t>
            </a:r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6D81C-B53D-E261-82ED-F320EEE80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ED19EC-851B-1D46-80CF-23B23A879920}"/>
              </a:ext>
            </a:extLst>
          </p:cNvPr>
          <p:cNvGrpSpPr/>
          <p:nvPr/>
        </p:nvGrpSpPr>
        <p:grpSpPr>
          <a:xfrm>
            <a:off x="625861" y="1791826"/>
            <a:ext cx="8652690" cy="4608096"/>
            <a:chOff x="667730" y="1597083"/>
            <a:chExt cx="8652690" cy="46080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077978-6CF4-48CA-2F00-8F0F9F59A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730" y="3383697"/>
              <a:ext cx="8376991" cy="9457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0C16BC-7B65-1883-8A5D-853F16F6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730" y="4915907"/>
              <a:ext cx="8376991" cy="80914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EC9BB9-396D-AD44-9D18-F010DDFA6ED9}"/>
                </a:ext>
              </a:extLst>
            </p:cNvPr>
            <p:cNvGrpSpPr/>
            <p:nvPr/>
          </p:nvGrpSpPr>
          <p:grpSpPr>
            <a:xfrm>
              <a:off x="1935696" y="4558886"/>
              <a:ext cx="5841058" cy="246221"/>
              <a:chOff x="1783854" y="4541854"/>
              <a:chExt cx="5841058" cy="24622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E7A327-928F-C73D-5DC6-B2D41E377AEC}"/>
                  </a:ext>
                </a:extLst>
              </p:cNvPr>
              <p:cNvSpPr txBox="1"/>
              <p:nvPr/>
            </p:nvSpPr>
            <p:spPr>
              <a:xfrm>
                <a:off x="1783854" y="4541854"/>
                <a:ext cx="1692188" cy="246221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altLang="zh-CN" sz="1600" b="1" dirty="0">
                    <a:effectLst/>
                    <a:latin typeface="Palatino Linotype" panose="02040502050505030304" pitchFamily="18" charset="0"/>
                  </a:rPr>
                  <a:t>Response:  </a:t>
                </a:r>
                <a:r>
                  <a:rPr lang="en-US" altLang="zh-CN" sz="1600" b="1" dirty="0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</a:rPr>
                  <a:t>None</a:t>
                </a:r>
                <a:endParaRPr lang="zh-CN" altLang="en-US" sz="1800" b="1" dirty="0">
                  <a:solidFill>
                    <a:srgbClr val="9B1717"/>
                  </a:solidFill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66DC92-1FED-CC76-DF07-0B2A2F8F323A}"/>
                  </a:ext>
                </a:extLst>
              </p:cNvPr>
              <p:cNvSpPr txBox="1"/>
              <p:nvPr/>
            </p:nvSpPr>
            <p:spPr>
              <a:xfrm>
                <a:off x="4297329" y="4555704"/>
                <a:ext cx="1463542" cy="2154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 </a:t>
                </a:r>
                <a:r>
                  <a:rPr lang="en-US" altLang="zh-CN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dont</a:t>
                </a: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exists</a:t>
                </a:r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！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0A5406-08BA-374D-4470-E36CF39F1BE9}"/>
                  </a:ext>
                </a:extLst>
              </p:cNvPr>
              <p:cNvSpPr txBox="1"/>
              <p:nvPr/>
            </p:nvSpPr>
            <p:spPr>
              <a:xfrm>
                <a:off x="6709597" y="4555704"/>
                <a:ext cx="915315" cy="215444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Login failed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77C4D31-4B98-6C03-FB9B-423E9E8D8712}"/>
                  </a:ext>
                </a:extLst>
              </p:cNvPr>
              <p:cNvCxnSpPr>
                <a:cxnSpLocks/>
                <a:stCxn id="21" idx="3"/>
                <a:endCxn id="23" idx="1"/>
              </p:cNvCxnSpPr>
              <p:nvPr/>
            </p:nvCxnSpPr>
            <p:spPr>
              <a:xfrm flipV="1">
                <a:off x="3476042" y="4663426"/>
                <a:ext cx="821287" cy="1539"/>
              </a:xfrm>
              <a:prstGeom prst="straightConnector1">
                <a:avLst/>
              </a:prstGeom>
              <a:ln>
                <a:headEnd type="none" w="med" len="med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CDEDFBE-993C-2388-E1F8-0BA578CAB164}"/>
                  </a:ext>
                </a:extLst>
              </p:cNvPr>
              <p:cNvCxnSpPr>
                <a:cxnSpLocks/>
                <a:stCxn id="23" idx="3"/>
                <a:endCxn id="24" idx="1"/>
              </p:cNvCxnSpPr>
              <p:nvPr/>
            </p:nvCxnSpPr>
            <p:spPr>
              <a:xfrm>
                <a:off x="5760871" y="4663426"/>
                <a:ext cx="948726" cy="0"/>
              </a:xfrm>
              <a:prstGeom prst="straightConnector1">
                <a:avLst/>
              </a:prstGeom>
              <a:ln>
                <a:headEnd type="none" w="med" len="med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08B5FD-1A64-CE41-8EF6-1174C7BDC23E}"/>
                </a:ext>
              </a:extLst>
            </p:cNvPr>
            <p:cNvGrpSpPr/>
            <p:nvPr/>
          </p:nvGrpSpPr>
          <p:grpSpPr>
            <a:xfrm>
              <a:off x="1666391" y="5958958"/>
              <a:ext cx="6379667" cy="246221"/>
              <a:chOff x="1495822" y="6054022"/>
              <a:chExt cx="6379667" cy="246221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C01E13-79A0-5C59-8AED-256B7D3014C0}"/>
                  </a:ext>
                </a:extLst>
              </p:cNvPr>
              <p:cNvSpPr txBox="1"/>
              <p:nvPr/>
            </p:nvSpPr>
            <p:spPr>
              <a:xfrm>
                <a:off x="1495822" y="6054022"/>
                <a:ext cx="2772308" cy="246221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altLang="zh-CN" sz="1600" b="1" dirty="0">
                    <a:effectLst/>
                    <a:latin typeface="Palatino Linotype" panose="02040502050505030304" pitchFamily="18" charset="0"/>
                  </a:rPr>
                  <a:t>Response:  </a:t>
                </a:r>
                <a:r>
                  <a:rPr lang="en-US" altLang="zh-CN" sz="1600" b="1" dirty="0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</a:rPr>
                  <a:t>(3, ‘</a:t>
                </a:r>
                <a:r>
                  <a:rPr lang="en-US" altLang="zh-CN" sz="1600" b="1" dirty="0" err="1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</a:rPr>
                  <a:t>zwj</a:t>
                </a:r>
                <a:r>
                  <a:rPr lang="en-US" altLang="zh-CN" sz="1600" b="1" dirty="0">
                    <a:solidFill>
                      <a:srgbClr val="9B1717"/>
                    </a:solidFill>
                    <a:effectLst/>
                    <a:latin typeface="Palatino Linotype" panose="02040502050505030304" pitchFamily="18" charset="0"/>
                  </a:rPr>
                  <a:t>‘, ‘zwj123')</a:t>
                </a:r>
                <a:endParaRPr lang="zh-CN" altLang="en-US" sz="1800" b="1" dirty="0">
                  <a:solidFill>
                    <a:srgbClr val="9B1717"/>
                  </a:solidFill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128451-58ED-7DF1-36E5-7B53CC8E0B14}"/>
                  </a:ext>
                </a:extLst>
              </p:cNvPr>
              <p:cNvSpPr txBox="1"/>
              <p:nvPr/>
            </p:nvSpPr>
            <p:spPr>
              <a:xfrm>
                <a:off x="6421565" y="6067871"/>
                <a:ext cx="1453924" cy="21544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Login successfully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6DAD9D-440F-2030-1DAD-83B71B10B11A}"/>
                  </a:ext>
                </a:extLst>
              </p:cNvPr>
              <p:cNvSpPr txBox="1"/>
              <p:nvPr/>
            </p:nvSpPr>
            <p:spPr>
              <a:xfrm>
                <a:off x="4729377" y="6071116"/>
                <a:ext cx="1065997" cy="2154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6350" cap="flat">
                <a:noFill/>
                <a:miter lim="800000"/>
              </a:ln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chemeClr val="bg2"/>
                  </a:buClr>
                </a:pPr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 exists</a:t>
                </a:r>
                <a:r>
                  <a: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！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BC3CB7F-9CB6-5F1A-8946-9BCE6F7269D6}"/>
                  </a:ext>
                </a:extLst>
              </p:cNvPr>
              <p:cNvCxnSpPr>
                <a:stCxn id="22" idx="3"/>
                <a:endCxn id="26" idx="1"/>
              </p:cNvCxnSpPr>
              <p:nvPr/>
            </p:nvCxnSpPr>
            <p:spPr>
              <a:xfrm>
                <a:off x="4268130" y="6177133"/>
                <a:ext cx="461247" cy="170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7334293-34F7-3ADC-7D15-70B9F09C7224}"/>
                  </a:ext>
                </a:extLst>
              </p:cNvPr>
              <p:cNvCxnSpPr>
                <a:stCxn id="26" idx="3"/>
                <a:endCxn id="25" idx="1"/>
              </p:cNvCxnSpPr>
              <p:nvPr/>
            </p:nvCxnSpPr>
            <p:spPr>
              <a:xfrm flipV="1">
                <a:off x="5795374" y="6175593"/>
                <a:ext cx="626191" cy="3245"/>
              </a:xfrm>
              <a:prstGeom prst="straightConnector1">
                <a:avLst/>
              </a:prstGeom>
              <a:ln w="9525" cap="flat">
                <a:solidFill>
                  <a:schemeClr val="tx1"/>
                </a:solidFill>
                <a:miter lim="800000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0C2968-9669-424B-910C-05E66859F544}"/>
                </a:ext>
              </a:extLst>
            </p:cNvPr>
            <p:cNvGrpSpPr/>
            <p:nvPr/>
          </p:nvGrpSpPr>
          <p:grpSpPr>
            <a:xfrm>
              <a:off x="667730" y="1597083"/>
              <a:ext cx="8652690" cy="1555851"/>
              <a:chOff x="667730" y="1862372"/>
              <a:chExt cx="8652690" cy="155585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145915-7B42-BD85-9AB6-5AF5E2A032F5}"/>
                  </a:ext>
                </a:extLst>
              </p:cNvPr>
              <p:cNvSpPr txBox="1"/>
              <p:nvPr/>
            </p:nvSpPr>
            <p:spPr>
              <a:xfrm>
                <a:off x="3199740" y="1863951"/>
                <a:ext cx="6120680" cy="1554272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query</a:t>
                </a:r>
                <a:r>
                  <a:rPr lang="en-US" altLang="zh-CN" b="1" dirty="0">
                    <a:solidFill>
                      <a:srgbClr val="D4D4D4"/>
                    </a:solidFill>
                    <a:effectLst/>
                    <a:latin typeface="Consolas" panose="020B0609020204030204" pitchFamily="49" charset="0"/>
                  </a:rPr>
                  <a:t> = </a:t>
                </a:r>
                <a:r>
                  <a:rPr lang="en-US" altLang="zh-CN" b="1" dirty="0" err="1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f</a:t>
                </a:r>
                <a:r>
                  <a:rPr lang="en-US" altLang="zh-CN" b="1" dirty="0" err="1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"SELECT</a:t>
                </a:r>
                <a:r>
                  <a:rPr lang="en-US" altLang="zh-CN" b="1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 * FROM users 				WHERE </a:t>
                </a:r>
              </a:p>
              <a:p>
                <a:r>
                  <a:rPr lang="en-US" altLang="zh-CN" b="1" dirty="0">
                    <a:solidFill>
                      <a:srgbClr val="CE9178"/>
                    </a:solidFill>
                    <a:latin typeface="Consolas" panose="020B0609020204030204" pitchFamily="49" charset="0"/>
                  </a:rPr>
                  <a:t>		</a:t>
                </a:r>
                <a:r>
                  <a:rPr lang="en-US" altLang="zh-CN" b="1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username = ‘</a:t>
                </a:r>
                <a:r>
                  <a:rPr lang="en-US" altLang="zh-CN" b="1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{</a:t>
                </a:r>
                <a:r>
                  <a:rPr lang="en-US" altLang="zh-CN" b="1" dirty="0" err="1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input_</a:t>
                </a:r>
                <a:r>
                  <a:rPr lang="en-US" altLang="zh-CN" b="1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username</a:t>
                </a:r>
                <a:r>
                  <a:rPr lang="en-US" altLang="zh-CN" b="1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}</a:t>
                </a:r>
                <a:r>
                  <a:rPr lang="en-US" altLang="zh-CN" b="1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’ </a:t>
                </a:r>
              </a:p>
              <a:p>
                <a:r>
                  <a:rPr lang="en-US" altLang="zh-CN" b="1" dirty="0">
                    <a:solidFill>
                      <a:srgbClr val="CE9178"/>
                    </a:solidFill>
                    <a:latin typeface="Consolas" panose="020B0609020204030204" pitchFamily="49" charset="0"/>
                  </a:rPr>
                  <a:t>		</a:t>
                </a:r>
                <a:r>
                  <a:rPr lang="en-US" altLang="zh-CN" b="1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AND </a:t>
                </a:r>
              </a:p>
              <a:p>
                <a:r>
                  <a:rPr lang="en-US" altLang="zh-CN" b="1" dirty="0">
                    <a:solidFill>
                      <a:srgbClr val="CE9178"/>
                    </a:solidFill>
                    <a:latin typeface="Consolas" panose="020B0609020204030204" pitchFamily="49" charset="0"/>
                  </a:rPr>
                  <a:t>		</a:t>
                </a:r>
                <a:r>
                  <a:rPr lang="en-US" altLang="zh-CN" b="1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password = ‘</a:t>
                </a:r>
                <a:r>
                  <a:rPr lang="en-US" altLang="zh-CN" b="1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{</a:t>
                </a:r>
                <a:r>
                  <a:rPr lang="en-US" altLang="zh-CN" b="1" dirty="0" err="1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input_</a:t>
                </a:r>
                <a:r>
                  <a:rPr lang="en-US" altLang="zh-CN" b="1" dirty="0" err="1">
                    <a:solidFill>
                      <a:srgbClr val="9CDCFE"/>
                    </a:solidFill>
                    <a:effectLst/>
                    <a:latin typeface="Consolas" panose="020B0609020204030204" pitchFamily="49" charset="0"/>
                  </a:rPr>
                  <a:t>password</a:t>
                </a:r>
                <a:r>
                  <a:rPr lang="en-US" altLang="zh-CN" b="1" dirty="0">
                    <a:solidFill>
                      <a:srgbClr val="569CD6"/>
                    </a:solidFill>
                    <a:effectLst/>
                    <a:latin typeface="Consolas" panose="020B0609020204030204" pitchFamily="49" charset="0"/>
                  </a:rPr>
                  <a:t>}</a:t>
                </a:r>
                <a:r>
                  <a:rPr lang="en-US" altLang="zh-CN" b="1" dirty="0">
                    <a:solidFill>
                      <a:srgbClr val="CE9178"/>
                    </a:solidFill>
                    <a:effectLst/>
                    <a:latin typeface="Consolas" panose="020B0609020204030204" pitchFamily="49" charset="0"/>
                  </a:rPr>
                  <a:t>'"</a:t>
                </a:r>
                <a:endParaRPr lang="en-US" altLang="zh-CN" b="1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C7C24F9-3800-DE48-97DA-218B570EF675}"/>
                  </a:ext>
                </a:extLst>
              </p:cNvPr>
              <p:cNvGrpSpPr/>
              <p:nvPr/>
            </p:nvGrpSpPr>
            <p:grpSpPr>
              <a:xfrm>
                <a:off x="667730" y="1862372"/>
                <a:ext cx="2141889" cy="1555851"/>
                <a:chOff x="667730" y="1862372"/>
                <a:chExt cx="2141889" cy="1555851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939228-8B6D-F752-AB54-0FCCDC1C6698}"/>
                    </a:ext>
                  </a:extLst>
                </p:cNvPr>
                <p:cNvSpPr txBox="1"/>
                <p:nvPr/>
              </p:nvSpPr>
              <p:spPr>
                <a:xfrm>
                  <a:off x="667731" y="1862372"/>
                  <a:ext cx="2141888" cy="215444"/>
                </a:xfrm>
                <a:prstGeom prst="rect">
                  <a:avLst/>
                </a:prstGeom>
                <a:noFill/>
                <a:ln w="6350" cap="flat">
                  <a:noFill/>
                  <a:miter lim="800000"/>
                </a:ln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buClr>
                      <a:schemeClr val="bg2"/>
                    </a:buClr>
                  </a:pPr>
                  <a:r>
                    <a:rPr lang="en-US" altLang="zh-CN" sz="1400" b="1" dirty="0">
                      <a:solidFill>
                        <a:srgbClr val="9B1717"/>
                      </a:solidFill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DATABASE</a:t>
                  </a:r>
                  <a:endParaRPr lang="zh-CN" altLang="en-US" sz="1400" b="1" dirty="0">
                    <a:solidFill>
                      <a:srgbClr val="9B1717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37C943CF-5B35-402C-669C-0215C59EA5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7730" y="2200975"/>
                  <a:ext cx="2141889" cy="121724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32C3215-9EDC-FF4D-BF17-5D64F08EB701}"/>
              </a:ext>
            </a:extLst>
          </p:cNvPr>
          <p:cNvSpPr txBox="1"/>
          <p:nvPr/>
        </p:nvSpPr>
        <p:spPr>
          <a:xfrm>
            <a:off x="415701" y="1047796"/>
            <a:ext cx="6120679" cy="40011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anchor="ctr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Why ? —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#3 Codes after  ”--” become invalid</a:t>
            </a:r>
            <a:r>
              <a:rPr lang="zh-CN" altLang="en-US" sz="2000" b="1" i="1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  <a:ea typeface="宋体" panose="02010600030101010101" pitchFamily="2" charset="-122"/>
                <a:sym typeface="+mn-ea"/>
              </a:rPr>
              <a:t>！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2AA48485-DCDA-294B-9F06-E2E137982FBC}"/>
              </a:ext>
            </a:extLst>
          </p:cNvPr>
          <p:cNvSpPr txBox="1">
            <a:spLocks/>
          </p:cNvSpPr>
          <p:nvPr/>
        </p:nvSpPr>
        <p:spPr bwMode="auto">
          <a:xfrm>
            <a:off x="415702" y="369454"/>
            <a:ext cx="7236804" cy="540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>
            <a:lvl1pPr marL="0" indent="0" algn="l" defTabSz="9582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kern="1200" baseline="0">
                <a:solidFill>
                  <a:schemeClr val="tx1"/>
                </a:solidFill>
                <a:latin typeface="Palatino Linotype" panose="02040502050505030304" pitchFamily="18" charset="0"/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II</a:t>
            </a:r>
            <a:r>
              <a:rPr lang="en-US" altLang="zh-CN" b="1" dirty="0"/>
              <a:t>. </a:t>
            </a:r>
            <a:r>
              <a:rPr lang="en-US" dirty="0"/>
              <a:t>Vulnerability 1: </a:t>
            </a:r>
            <a:r>
              <a:rPr lang="en-US" b="1" dirty="0"/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21263262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  <p:tag name="COMMONDATA" val="eyJoZGlkIjoiMGNmOWJjYTZiODczNDQ1ZjNkMjk4ZmQ0NDVjZmJlOTEifQ=="/>
  <p:tag name="RESOURCE_RECORD_KEY" val="{&quot;29&quot;:[50000283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3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2957</Words>
  <Application>Microsoft Office PowerPoint</Application>
  <PresentationFormat>自定义</PresentationFormat>
  <Paragraphs>500</Paragraphs>
  <Slides>38</Slides>
  <Notes>37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-apple-system</vt:lpstr>
      <vt:lpstr>Arial Unicode MS</vt:lpstr>
      <vt:lpstr>华文楷体</vt:lpstr>
      <vt:lpstr>微软雅黑</vt:lpstr>
      <vt:lpstr>Arial</vt:lpstr>
      <vt:lpstr>Consolas</vt:lpstr>
      <vt:lpstr>Palatino Linotype</vt:lpstr>
      <vt:lpstr>Times New Roman</vt:lpstr>
      <vt:lpstr>Vrinda</vt:lpstr>
      <vt:lpstr>Wingdings</vt:lpstr>
      <vt:lpstr>CR Onlytext</vt:lpstr>
      <vt:lpstr>think-cell Slide</vt:lpstr>
      <vt:lpstr>Information Security Project</vt:lpstr>
      <vt:lpstr>I. Introduction: Motivation</vt:lpstr>
      <vt:lpstr>I. Introduction: Juice Shop</vt:lpstr>
      <vt:lpstr>I. Introduction: Juice Shop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V. Conclusion: SQL injection</vt:lpstr>
      <vt:lpstr>V. Conclusion: Reversible Encryption</vt:lpstr>
      <vt:lpstr>V. Conclusion: Bypassing CAPTCHA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</cp:revision>
  <dcterms:created xsi:type="dcterms:W3CDTF">2014-03-26T02:17:00Z</dcterms:created>
  <dcterms:modified xsi:type="dcterms:W3CDTF">2025-10-24T06:22:25Z</dcterms:modified>
  <cp:version>112013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A45C4CEF9B454A14952B919BC2D3BB2C_12</vt:lpwstr>
  </property>
  <property fmtid="{D5CDD505-2E9C-101B-9397-08002B2CF9AE}" pid="3" name="KSOProductBuildVer">
    <vt:lpwstr>2052-12.1.0.18608</vt:lpwstr>
  </property>
</Properties>
</file>